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Bold" charset="1" panose="00000800000000000000"/>
      <p:regular r:id="rId10"/>
    </p:embeddedFont>
    <p:embeddedFont>
      <p:font typeface="Muli Bold Bold" charset="1" panose="00000900000000000000"/>
      <p:regular r:id="rId11"/>
    </p:embeddedFont>
    <p:embeddedFont>
      <p:font typeface="Muli Bold Italics" charset="1" panose="00000800000000000000"/>
      <p:regular r:id="rId12"/>
    </p:embeddedFont>
    <p:embeddedFont>
      <p:font typeface="Muli Bold Bold Italics" charset="1" panose="00000900000000000000"/>
      <p:regular r:id="rId13"/>
    </p:embeddedFont>
    <p:embeddedFont>
      <p:font typeface="Muli Regular" charset="1" panose="00000500000000000000"/>
      <p:regular r:id="rId14"/>
    </p:embeddedFont>
    <p:embeddedFont>
      <p:font typeface="Muli Regular Bold" charset="1" panose="00000700000000000000"/>
      <p:regular r:id="rId15"/>
    </p:embeddedFont>
    <p:embeddedFont>
      <p:font typeface="Muli Regular Italics" charset="1" panose="00000500000000000000"/>
      <p:regular r:id="rId16"/>
    </p:embeddedFont>
    <p:embeddedFont>
      <p:font typeface="Muli Regular Bold Italics" charset="1" panose="000007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11372" y="1028700"/>
            <a:ext cx="6612721" cy="6612721"/>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p:spPr>
        </p:sp>
      </p:grpSp>
      <p:pic>
        <p:nvPicPr>
          <p:cNvPr name="Picture 4" id="4"/>
          <p:cNvPicPr>
            <a:picLocks noChangeAspect="true"/>
          </p:cNvPicPr>
          <p:nvPr/>
        </p:nvPicPr>
        <p:blipFill>
          <a:blip r:embed="rId2">
            <a:alphaModFix amt="51000"/>
          </a:blip>
          <a:srcRect l="0" t="0" r="0" b="0"/>
          <a:stretch>
            <a:fillRect/>
          </a:stretch>
        </p:blipFill>
        <p:spPr>
          <a:xfrm flipH="false" flipV="false" rot="0">
            <a:off x="10063629" y="5884541"/>
            <a:ext cx="7519250" cy="2609807"/>
          </a:xfrm>
          <a:prstGeom prst="rect">
            <a:avLst/>
          </a:prstGeom>
        </p:spPr>
      </p:pic>
      <p:grpSp>
        <p:nvGrpSpPr>
          <p:cNvPr name="Group 5" id="5"/>
          <p:cNvGrpSpPr/>
          <p:nvPr/>
        </p:nvGrpSpPr>
        <p:grpSpPr>
          <a:xfrm rot="-5400000">
            <a:off x="5975614" y="8530000"/>
            <a:ext cx="217634" cy="146330"/>
            <a:chOff x="0" y="0"/>
            <a:chExt cx="1930400" cy="1297940"/>
          </a:xfrm>
        </p:grpSpPr>
        <p:sp>
          <p:nvSpPr>
            <p:cNvPr name="Freeform 6" id="6"/>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FFFFF"/>
            </a:solidFill>
          </p:spPr>
        </p:sp>
      </p:grpSp>
      <p:pic>
        <p:nvPicPr>
          <p:cNvPr name="Picture 7" id="7"/>
          <p:cNvPicPr>
            <a:picLocks noChangeAspect="true"/>
          </p:cNvPicPr>
          <p:nvPr/>
        </p:nvPicPr>
        <p:blipFill>
          <a:blip r:embed="rId3"/>
          <a:srcRect l="0" t="0" r="0" b="0"/>
          <a:stretch>
            <a:fillRect/>
          </a:stretch>
        </p:blipFill>
        <p:spPr>
          <a:xfrm flipH="false" flipV="false" rot="0">
            <a:off x="9144000" y="769035"/>
            <a:ext cx="7834129" cy="7834129"/>
          </a:xfrm>
          <a:prstGeom prst="rect">
            <a:avLst/>
          </a:prstGeom>
        </p:spPr>
      </p:pic>
      <p:sp>
        <p:nvSpPr>
          <p:cNvPr name="TextBox 8" id="8"/>
          <p:cNvSpPr txBox="true"/>
          <p:nvPr/>
        </p:nvSpPr>
        <p:spPr>
          <a:xfrm rot="0">
            <a:off x="1028700" y="6507866"/>
            <a:ext cx="5316924" cy="3510280"/>
          </a:xfrm>
          <a:prstGeom prst="rect">
            <a:avLst/>
          </a:prstGeom>
        </p:spPr>
        <p:txBody>
          <a:bodyPr anchor="t" rtlCol="false" tIns="0" lIns="0" bIns="0" rIns="0">
            <a:spAutoFit/>
          </a:bodyPr>
          <a:lstStyle/>
          <a:p>
            <a:pPr>
              <a:lnSpc>
                <a:spcPts val="3499"/>
              </a:lnSpc>
            </a:pPr>
            <a:r>
              <a:rPr lang="en-US" sz="2499">
                <a:solidFill>
                  <a:srgbClr val="0E2C4B"/>
                </a:solidFill>
                <a:latin typeface="Muli Regular"/>
              </a:rPr>
              <a:t>Presented by Team E-10 :</a:t>
            </a:r>
          </a:p>
          <a:p>
            <a:pPr>
              <a:lnSpc>
                <a:spcPts val="3499"/>
              </a:lnSpc>
            </a:pPr>
            <a:r>
              <a:rPr lang="en-US" sz="2499">
                <a:solidFill>
                  <a:srgbClr val="0E2C4B"/>
                </a:solidFill>
                <a:latin typeface="Muli Regular"/>
              </a:rPr>
              <a:t>Krishnakanta Naik ( 19CSE285 )</a:t>
            </a:r>
          </a:p>
          <a:p>
            <a:pPr>
              <a:lnSpc>
                <a:spcPts val="3499"/>
              </a:lnSpc>
            </a:pPr>
            <a:r>
              <a:rPr lang="en-US" sz="2499">
                <a:solidFill>
                  <a:srgbClr val="0E2C4B"/>
                </a:solidFill>
                <a:latin typeface="Muli Regular"/>
              </a:rPr>
              <a:t>Kumar Adarsh ( 19CSE286 )</a:t>
            </a:r>
          </a:p>
          <a:p>
            <a:pPr>
              <a:lnSpc>
                <a:spcPts val="3499"/>
              </a:lnSpc>
            </a:pPr>
            <a:r>
              <a:rPr lang="en-US" sz="2499">
                <a:solidFill>
                  <a:srgbClr val="0E2C4B"/>
                </a:solidFill>
                <a:latin typeface="Muli Regular"/>
              </a:rPr>
              <a:t>Pramod Kumar Butha ( 19CSE341 )</a:t>
            </a:r>
          </a:p>
          <a:p>
            <a:pPr>
              <a:lnSpc>
                <a:spcPts val="3499"/>
              </a:lnSpc>
            </a:pPr>
          </a:p>
          <a:p>
            <a:pPr>
              <a:lnSpc>
                <a:spcPts val="3499"/>
              </a:lnSpc>
            </a:pPr>
            <a:r>
              <a:rPr lang="en-US" sz="2499">
                <a:solidFill>
                  <a:srgbClr val="0E2C4B"/>
                </a:solidFill>
                <a:latin typeface="Muli Regular"/>
              </a:rPr>
              <a:t>Under the supervision of :</a:t>
            </a:r>
          </a:p>
          <a:p>
            <a:pPr>
              <a:lnSpc>
                <a:spcPts val="3499"/>
              </a:lnSpc>
            </a:pPr>
            <a:r>
              <a:rPr lang="en-US" sz="2499">
                <a:solidFill>
                  <a:srgbClr val="0E2C4B"/>
                </a:solidFill>
                <a:latin typeface="Muli Regular"/>
              </a:rPr>
              <a:t>Mr. SN Das</a:t>
            </a:r>
          </a:p>
          <a:p>
            <a:pPr>
              <a:lnSpc>
                <a:spcPts val="3500"/>
              </a:lnSpc>
            </a:pPr>
            <a:r>
              <a:rPr lang="en-US" sz="2499">
                <a:solidFill>
                  <a:srgbClr val="0E2C4B"/>
                </a:solidFill>
                <a:latin typeface="Muli Regular"/>
              </a:rPr>
              <a:t>BTech Co-Ordinator</a:t>
            </a:r>
          </a:p>
        </p:txBody>
      </p:sp>
      <p:grpSp>
        <p:nvGrpSpPr>
          <p:cNvPr name="Group 9" id="9"/>
          <p:cNvGrpSpPr/>
          <p:nvPr/>
        </p:nvGrpSpPr>
        <p:grpSpPr>
          <a:xfrm rot="0">
            <a:off x="1028700" y="1028700"/>
            <a:ext cx="6337347" cy="4043230"/>
            <a:chOff x="0" y="0"/>
            <a:chExt cx="8449797" cy="5390973"/>
          </a:xfrm>
        </p:grpSpPr>
        <p:sp>
          <p:nvSpPr>
            <p:cNvPr name="TextBox 10" id="10"/>
            <p:cNvSpPr txBox="true"/>
            <p:nvPr/>
          </p:nvSpPr>
          <p:spPr>
            <a:xfrm rot="0">
              <a:off x="0" y="1326973"/>
              <a:ext cx="8449797" cy="4064000"/>
            </a:xfrm>
            <a:prstGeom prst="rect">
              <a:avLst/>
            </a:prstGeom>
          </p:spPr>
          <p:txBody>
            <a:bodyPr anchor="t" rtlCol="false" tIns="0" lIns="0" bIns="0" rIns="0">
              <a:spAutoFit/>
            </a:bodyPr>
            <a:lstStyle/>
            <a:p>
              <a:pPr>
                <a:lnSpc>
                  <a:spcPts val="11999"/>
                </a:lnSpc>
              </a:pPr>
              <a:r>
                <a:rPr lang="en-US" sz="9999">
                  <a:solidFill>
                    <a:srgbClr val="0E2C4B"/>
                  </a:solidFill>
                  <a:latin typeface="Muli Bold Bold"/>
                </a:rPr>
                <a:t>Password</a:t>
              </a:r>
            </a:p>
            <a:p>
              <a:pPr>
                <a:lnSpc>
                  <a:spcPts val="12000"/>
                </a:lnSpc>
              </a:pPr>
              <a:r>
                <a:rPr lang="en-US" sz="10000">
                  <a:solidFill>
                    <a:srgbClr val="F36825"/>
                  </a:solidFill>
                  <a:latin typeface="Muli Bold Bold"/>
                </a:rPr>
                <a:t>Diary</a:t>
              </a:r>
              <a:r>
                <a:rPr lang="en-US" sz="10000">
                  <a:solidFill>
                    <a:srgbClr val="0E2C4B"/>
                  </a:solidFill>
                  <a:latin typeface="Muli Bold Bold"/>
                </a:rPr>
                <a:t> </a:t>
              </a:r>
            </a:p>
          </p:txBody>
        </p:sp>
        <p:sp>
          <p:nvSpPr>
            <p:cNvPr name="TextBox 11" id="11"/>
            <p:cNvSpPr txBox="true"/>
            <p:nvPr/>
          </p:nvSpPr>
          <p:spPr>
            <a:xfrm rot="0">
              <a:off x="0" y="-47625"/>
              <a:ext cx="6684345" cy="691092"/>
            </a:xfrm>
            <a:prstGeom prst="rect">
              <a:avLst/>
            </a:prstGeom>
          </p:spPr>
          <p:txBody>
            <a:bodyPr anchor="t" rtlCol="false" tIns="0" lIns="0" bIns="0" rIns="0">
              <a:spAutoFit/>
            </a:bodyPr>
            <a:lstStyle/>
            <a:p>
              <a:pPr>
                <a:lnSpc>
                  <a:spcPts val="4480"/>
                </a:lnSpc>
              </a:pPr>
              <a:r>
                <a:rPr lang="en-US" sz="3200">
                  <a:solidFill>
                    <a:srgbClr val="0E2C4B"/>
                  </a:solidFill>
                  <a:latin typeface="Muli Bold Bold"/>
                </a:rPr>
                <a:t>Minor Project - I</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1028700" y="495300"/>
            <a:ext cx="11483511" cy="1066800"/>
          </a:xfrm>
          <a:prstGeom prst="rect">
            <a:avLst/>
          </a:prstGeom>
        </p:spPr>
        <p:txBody>
          <a:bodyPr anchor="t" rtlCol="false" tIns="0" lIns="0" bIns="0" rIns="0">
            <a:spAutoFit/>
          </a:bodyPr>
          <a:lstStyle/>
          <a:p>
            <a:pPr>
              <a:lnSpc>
                <a:spcPts val="8400"/>
              </a:lnSpc>
            </a:pPr>
            <a:r>
              <a:rPr lang="en-US" sz="7000">
                <a:solidFill>
                  <a:srgbClr val="F36825"/>
                </a:solidFill>
                <a:latin typeface="Muli Bold Bold"/>
              </a:rPr>
              <a:t>Back-End </a:t>
            </a:r>
            <a:r>
              <a:rPr lang="en-US" sz="7000">
                <a:solidFill>
                  <a:srgbClr val="0E2C4B"/>
                </a:solidFill>
                <a:latin typeface="Muli Bold Bold"/>
              </a:rPr>
              <a:t>Explained</a:t>
            </a:r>
          </a:p>
        </p:txBody>
      </p:sp>
      <p:grpSp>
        <p:nvGrpSpPr>
          <p:cNvPr name="Group 3" id="3"/>
          <p:cNvGrpSpPr/>
          <p:nvPr/>
        </p:nvGrpSpPr>
        <p:grpSpPr>
          <a:xfrm rot="0">
            <a:off x="1028700" y="2751180"/>
            <a:ext cx="7908389" cy="7252206"/>
            <a:chOff x="0" y="0"/>
            <a:chExt cx="6326711" cy="5801764"/>
          </a:xfrm>
        </p:grpSpPr>
        <p:sp>
          <p:nvSpPr>
            <p:cNvPr name="Freeform 4" id="4"/>
            <p:cNvSpPr/>
            <p:nvPr/>
          </p:nvSpPr>
          <p:spPr>
            <a:xfrm>
              <a:off x="0" y="0"/>
              <a:ext cx="6326711" cy="5801764"/>
            </a:xfrm>
            <a:custGeom>
              <a:avLst/>
              <a:gdLst/>
              <a:ahLst/>
              <a:cxnLst/>
              <a:rect r="r" b="b" t="t" l="l"/>
              <a:pathLst>
                <a:path h="5801764" w="6326711">
                  <a:moveTo>
                    <a:pt x="6202250" y="5801764"/>
                  </a:moveTo>
                  <a:lnTo>
                    <a:pt x="124460" y="5801764"/>
                  </a:lnTo>
                  <a:cubicBezTo>
                    <a:pt x="55880" y="5801764"/>
                    <a:pt x="0" y="5745884"/>
                    <a:pt x="0" y="5677304"/>
                  </a:cubicBezTo>
                  <a:lnTo>
                    <a:pt x="0" y="124460"/>
                  </a:lnTo>
                  <a:cubicBezTo>
                    <a:pt x="0" y="55880"/>
                    <a:pt x="55880" y="0"/>
                    <a:pt x="124460" y="0"/>
                  </a:cubicBezTo>
                  <a:lnTo>
                    <a:pt x="6202251" y="0"/>
                  </a:lnTo>
                  <a:cubicBezTo>
                    <a:pt x="6270831" y="0"/>
                    <a:pt x="6326711" y="55880"/>
                    <a:pt x="6326711" y="124460"/>
                  </a:cubicBezTo>
                  <a:lnTo>
                    <a:pt x="6326711" y="5677304"/>
                  </a:lnTo>
                  <a:cubicBezTo>
                    <a:pt x="6326711" y="5745885"/>
                    <a:pt x="6270831" y="5801764"/>
                    <a:pt x="6202251" y="5801764"/>
                  </a:cubicBezTo>
                  <a:close/>
                </a:path>
              </a:pathLst>
            </a:custGeom>
            <a:solidFill>
              <a:srgbClr val="FFFFFF"/>
            </a:solidFill>
          </p:spPr>
        </p:sp>
      </p:grpSp>
      <p:grpSp>
        <p:nvGrpSpPr>
          <p:cNvPr name="Group 5" id="5"/>
          <p:cNvGrpSpPr/>
          <p:nvPr/>
        </p:nvGrpSpPr>
        <p:grpSpPr>
          <a:xfrm rot="0">
            <a:off x="9350911" y="2751180"/>
            <a:ext cx="7908389" cy="7252206"/>
            <a:chOff x="0" y="0"/>
            <a:chExt cx="6326711" cy="5801764"/>
          </a:xfrm>
        </p:grpSpPr>
        <p:sp>
          <p:nvSpPr>
            <p:cNvPr name="Freeform 6" id="6"/>
            <p:cNvSpPr/>
            <p:nvPr/>
          </p:nvSpPr>
          <p:spPr>
            <a:xfrm>
              <a:off x="0" y="0"/>
              <a:ext cx="6326711" cy="5801764"/>
            </a:xfrm>
            <a:custGeom>
              <a:avLst/>
              <a:gdLst/>
              <a:ahLst/>
              <a:cxnLst/>
              <a:rect r="r" b="b" t="t" l="l"/>
              <a:pathLst>
                <a:path h="5801764" w="6326711">
                  <a:moveTo>
                    <a:pt x="6202250" y="5801764"/>
                  </a:moveTo>
                  <a:lnTo>
                    <a:pt x="124460" y="5801764"/>
                  </a:lnTo>
                  <a:cubicBezTo>
                    <a:pt x="55880" y="5801764"/>
                    <a:pt x="0" y="5745884"/>
                    <a:pt x="0" y="5677304"/>
                  </a:cubicBezTo>
                  <a:lnTo>
                    <a:pt x="0" y="124460"/>
                  </a:lnTo>
                  <a:cubicBezTo>
                    <a:pt x="0" y="55880"/>
                    <a:pt x="55880" y="0"/>
                    <a:pt x="124460" y="0"/>
                  </a:cubicBezTo>
                  <a:lnTo>
                    <a:pt x="6202251" y="0"/>
                  </a:lnTo>
                  <a:cubicBezTo>
                    <a:pt x="6270831" y="0"/>
                    <a:pt x="6326711" y="55880"/>
                    <a:pt x="6326711" y="124460"/>
                  </a:cubicBezTo>
                  <a:lnTo>
                    <a:pt x="6326711" y="5677304"/>
                  </a:lnTo>
                  <a:cubicBezTo>
                    <a:pt x="6326711" y="5745885"/>
                    <a:pt x="6270831" y="5801764"/>
                    <a:pt x="6202251" y="5801764"/>
                  </a:cubicBezTo>
                  <a:close/>
                </a:path>
              </a:pathLst>
            </a:custGeom>
            <a:solidFill>
              <a:srgbClr val="FFFFFF"/>
            </a:solidFill>
          </p:spPr>
        </p:sp>
      </p:grpSp>
      <p:grpSp>
        <p:nvGrpSpPr>
          <p:cNvPr name="Group 7" id="7"/>
          <p:cNvGrpSpPr/>
          <p:nvPr/>
        </p:nvGrpSpPr>
        <p:grpSpPr>
          <a:xfrm rot="0">
            <a:off x="10026601" y="3907436"/>
            <a:ext cx="6669315" cy="4573220"/>
            <a:chOff x="0" y="0"/>
            <a:chExt cx="8892420" cy="6097627"/>
          </a:xfrm>
        </p:grpSpPr>
        <p:sp>
          <p:nvSpPr>
            <p:cNvPr name="TextBox 8" id="8"/>
            <p:cNvSpPr txBox="true"/>
            <p:nvPr/>
          </p:nvSpPr>
          <p:spPr>
            <a:xfrm rot="0">
              <a:off x="0" y="-38100"/>
              <a:ext cx="8892420" cy="482988"/>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DATABASE</a:t>
              </a:r>
            </a:p>
          </p:txBody>
        </p:sp>
        <p:sp>
          <p:nvSpPr>
            <p:cNvPr name="TextBox 9" id="9"/>
            <p:cNvSpPr txBox="true"/>
            <p:nvPr/>
          </p:nvSpPr>
          <p:spPr>
            <a:xfrm rot="0">
              <a:off x="0" y="952433"/>
              <a:ext cx="8892420" cy="5145193"/>
            </a:xfrm>
            <a:prstGeom prst="rect">
              <a:avLst/>
            </a:prstGeom>
          </p:spPr>
          <p:txBody>
            <a:bodyPr anchor="t" rtlCol="false" tIns="0" lIns="0" bIns="0" rIns="0">
              <a:spAutoFit/>
            </a:bodyPr>
            <a:lstStyle/>
            <a:p>
              <a:pPr algn="just">
                <a:lnSpc>
                  <a:spcPts val="3079"/>
                </a:lnSpc>
              </a:pPr>
              <a:r>
                <a:rPr lang="en-US" sz="2199">
                  <a:solidFill>
                    <a:srgbClr val="0E2C4B"/>
                  </a:solidFill>
                  <a:latin typeface="Muli Regular"/>
                </a:rPr>
                <a:t>For Database Visualization, </a:t>
              </a:r>
              <a:r>
                <a:rPr lang="en-US" sz="2199">
                  <a:solidFill>
                    <a:srgbClr val="F36825"/>
                  </a:solidFill>
                  <a:latin typeface="Muli Regular"/>
                </a:rPr>
                <a:t>MySQL workbench</a:t>
              </a:r>
              <a:r>
                <a:rPr lang="en-US" sz="2199">
                  <a:solidFill>
                    <a:srgbClr val="0E2C4B"/>
                  </a:solidFill>
                  <a:latin typeface="Muli Regular"/>
                </a:rPr>
                <a:t> is used which contains four columns </a:t>
              </a:r>
              <a:r>
                <a:rPr lang="en-US" sz="2199">
                  <a:solidFill>
                    <a:srgbClr val="F36825"/>
                  </a:solidFill>
                  <a:latin typeface="Muli Regular"/>
                </a:rPr>
                <a:t>id</a:t>
              </a:r>
              <a:r>
                <a:rPr lang="en-US" sz="2199">
                  <a:solidFill>
                    <a:srgbClr val="0E2C4B"/>
                  </a:solidFill>
                  <a:latin typeface="Muli Regular"/>
                </a:rPr>
                <a:t>, </a:t>
              </a:r>
              <a:r>
                <a:rPr lang="en-US" sz="2199">
                  <a:solidFill>
                    <a:srgbClr val="F36825"/>
                  </a:solidFill>
                  <a:latin typeface="Muli Regular"/>
                </a:rPr>
                <a:t>password</a:t>
              </a:r>
              <a:r>
                <a:rPr lang="en-US" sz="2199">
                  <a:solidFill>
                    <a:srgbClr val="0E2C4B"/>
                  </a:solidFill>
                  <a:latin typeface="Muli Regular"/>
                </a:rPr>
                <a:t>, </a:t>
              </a:r>
              <a:r>
                <a:rPr lang="en-US" sz="2199">
                  <a:solidFill>
                    <a:srgbClr val="F36825"/>
                  </a:solidFill>
                  <a:latin typeface="Muli Regular"/>
                </a:rPr>
                <a:t>title</a:t>
              </a:r>
              <a:r>
                <a:rPr lang="en-US" sz="2199">
                  <a:solidFill>
                    <a:srgbClr val="0E2C4B"/>
                  </a:solidFill>
                  <a:latin typeface="Muli Regular"/>
                </a:rPr>
                <a:t>, and </a:t>
              </a:r>
              <a:r>
                <a:rPr lang="en-US" sz="2199">
                  <a:solidFill>
                    <a:srgbClr val="F36825"/>
                  </a:solidFill>
                  <a:latin typeface="Muli Regular"/>
                </a:rPr>
                <a:t>iv</a:t>
              </a:r>
              <a:r>
                <a:rPr lang="en-US" sz="2199">
                  <a:solidFill>
                    <a:srgbClr val="0E2C4B"/>
                  </a:solidFill>
                  <a:latin typeface="Muli Regular"/>
                </a:rPr>
                <a:t>. Where the id column contains a serial number for every new password, the password column contains the encrypted passwords, the title column contains every account name where the password is used and the iv column contains the encrypted numbers which act as an identifier to the encrypted passwords and also used for the decryption process also.</a:t>
              </a:r>
            </a:p>
          </p:txBody>
        </p:sp>
      </p:grpSp>
      <p:grpSp>
        <p:nvGrpSpPr>
          <p:cNvPr name="Group 10" id="10"/>
          <p:cNvGrpSpPr/>
          <p:nvPr/>
        </p:nvGrpSpPr>
        <p:grpSpPr>
          <a:xfrm rot="0">
            <a:off x="1389936" y="4101746"/>
            <a:ext cx="7006229" cy="3407360"/>
            <a:chOff x="0" y="0"/>
            <a:chExt cx="9341639" cy="4543147"/>
          </a:xfrm>
        </p:grpSpPr>
        <p:sp>
          <p:nvSpPr>
            <p:cNvPr name="TextBox 11" id="11"/>
            <p:cNvSpPr txBox="true"/>
            <p:nvPr/>
          </p:nvSpPr>
          <p:spPr>
            <a:xfrm rot="0">
              <a:off x="0" y="-38100"/>
              <a:ext cx="9341639" cy="482988"/>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BACK-END</a:t>
              </a:r>
            </a:p>
          </p:txBody>
        </p:sp>
        <p:sp>
          <p:nvSpPr>
            <p:cNvPr name="TextBox 12" id="12"/>
            <p:cNvSpPr txBox="true"/>
            <p:nvPr/>
          </p:nvSpPr>
          <p:spPr>
            <a:xfrm rot="0">
              <a:off x="0" y="952433"/>
              <a:ext cx="9341639" cy="3590713"/>
            </a:xfrm>
            <a:prstGeom prst="rect">
              <a:avLst/>
            </a:prstGeom>
          </p:spPr>
          <p:txBody>
            <a:bodyPr anchor="t" rtlCol="false" tIns="0" lIns="0" bIns="0" rIns="0">
              <a:spAutoFit/>
            </a:bodyPr>
            <a:lstStyle/>
            <a:p>
              <a:pPr algn="just">
                <a:lnSpc>
                  <a:spcPts val="3079"/>
                </a:lnSpc>
              </a:pPr>
              <a:r>
                <a:rPr lang="en-US" sz="2199">
                  <a:solidFill>
                    <a:srgbClr val="0E2C4B"/>
                  </a:solidFill>
                  <a:latin typeface="Muli Regular"/>
                </a:rPr>
                <a:t>The backend of the project is developed with </a:t>
              </a:r>
              <a:r>
                <a:rPr lang="en-US" sz="2199">
                  <a:solidFill>
                    <a:srgbClr val="F36825"/>
                  </a:solidFill>
                  <a:latin typeface="Muli Regular"/>
                </a:rPr>
                <a:t>Node JS</a:t>
              </a:r>
              <a:r>
                <a:rPr lang="en-US" sz="2199">
                  <a:solidFill>
                    <a:srgbClr val="0E2C4B"/>
                  </a:solidFill>
                  <a:latin typeface="Muli Regular"/>
                </a:rPr>
                <a:t> which handles </a:t>
              </a:r>
              <a:r>
                <a:rPr lang="en-US" sz="2199">
                  <a:solidFill>
                    <a:srgbClr val="F36825"/>
                  </a:solidFill>
                  <a:latin typeface="Muli Regular"/>
                </a:rPr>
                <a:t>importing of the data</a:t>
              </a:r>
              <a:r>
                <a:rPr lang="en-US" sz="2199">
                  <a:solidFill>
                    <a:srgbClr val="0E2C4B"/>
                  </a:solidFill>
                  <a:latin typeface="Muli Regular"/>
                </a:rPr>
                <a:t> from the Front-End and then making necessary changes like the user entered plain text passwords are converted into an encrypted form using the </a:t>
              </a:r>
              <a:r>
                <a:rPr lang="en-US" sz="2199">
                  <a:solidFill>
                    <a:srgbClr val="F36825"/>
                  </a:solidFill>
                  <a:latin typeface="Muli Regular"/>
                </a:rPr>
                <a:t>AES-256-CTR</a:t>
              </a:r>
              <a:r>
                <a:rPr lang="en-US" sz="2199">
                  <a:solidFill>
                    <a:srgbClr val="0E2C4B"/>
                  </a:solidFill>
                  <a:latin typeface="Muli Regular"/>
                </a:rPr>
                <a:t> algorithm which is imported from the</a:t>
              </a:r>
              <a:r>
                <a:rPr lang="en-US" sz="2199">
                  <a:solidFill>
                    <a:srgbClr val="F36825"/>
                  </a:solidFill>
                  <a:latin typeface="Muli Regular"/>
                </a:rPr>
                <a:t> "crypto" </a:t>
              </a:r>
              <a:r>
                <a:rPr lang="en-US" sz="2199">
                  <a:solidFill>
                    <a:srgbClr val="0E2C4B"/>
                  </a:solidFill>
                  <a:latin typeface="Muli Regular"/>
                </a:rPr>
                <a:t>module present in Node JS and then passing it to database for storage.</a:t>
              </a:r>
            </a:p>
          </p:txBody>
        </p:sp>
      </p:grpSp>
      <p:pic>
        <p:nvPicPr>
          <p:cNvPr name="Picture 13" id="13"/>
          <p:cNvPicPr>
            <a:picLocks noChangeAspect="true"/>
          </p:cNvPicPr>
          <p:nvPr/>
        </p:nvPicPr>
        <p:blipFill>
          <a:blip r:embed="rId2"/>
          <a:srcRect l="0" t="0" r="187" b="1212"/>
          <a:stretch>
            <a:fillRect/>
          </a:stretch>
        </p:blipFill>
        <p:spPr>
          <a:xfrm flipH="false" flipV="false" rot="0">
            <a:off x="1389936" y="1870206"/>
            <a:ext cx="1607002" cy="1590498"/>
          </a:xfrm>
          <a:prstGeom prst="rect">
            <a:avLst/>
          </a:prstGeom>
        </p:spPr>
      </p:pic>
      <p:pic>
        <p:nvPicPr>
          <p:cNvPr name="Picture 14" id="14"/>
          <p:cNvPicPr>
            <a:picLocks noChangeAspect="true"/>
          </p:cNvPicPr>
          <p:nvPr/>
        </p:nvPicPr>
        <p:blipFill>
          <a:blip r:embed="rId3"/>
          <a:srcRect l="0" t="4908" r="0" b="14559"/>
          <a:stretch>
            <a:fillRect/>
          </a:stretch>
        </p:blipFill>
        <p:spPr>
          <a:xfrm flipH="false" flipV="false" rot="0">
            <a:off x="9847461" y="1419225"/>
            <a:ext cx="2334596" cy="1880107"/>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1028700" y="2325358"/>
            <a:ext cx="7515745" cy="7067708"/>
            <a:chOff x="0" y="0"/>
            <a:chExt cx="6476355" cy="6090279"/>
          </a:xfrm>
        </p:grpSpPr>
        <p:sp>
          <p:nvSpPr>
            <p:cNvPr name="Freeform 3" id="3"/>
            <p:cNvSpPr/>
            <p:nvPr/>
          </p:nvSpPr>
          <p:spPr>
            <a:xfrm>
              <a:off x="0" y="0"/>
              <a:ext cx="6476355" cy="6090279"/>
            </a:xfrm>
            <a:custGeom>
              <a:avLst/>
              <a:gdLst/>
              <a:ahLst/>
              <a:cxnLst/>
              <a:rect r="r" b="b" t="t" l="l"/>
              <a:pathLst>
                <a:path h="6090279" w="6476355">
                  <a:moveTo>
                    <a:pt x="6351895" y="6090279"/>
                  </a:moveTo>
                  <a:lnTo>
                    <a:pt x="124460" y="6090279"/>
                  </a:lnTo>
                  <a:cubicBezTo>
                    <a:pt x="55880" y="6090279"/>
                    <a:pt x="0" y="6034399"/>
                    <a:pt x="0" y="5965819"/>
                  </a:cubicBezTo>
                  <a:lnTo>
                    <a:pt x="0" y="124460"/>
                  </a:lnTo>
                  <a:cubicBezTo>
                    <a:pt x="0" y="55880"/>
                    <a:pt x="55880" y="0"/>
                    <a:pt x="124460" y="0"/>
                  </a:cubicBezTo>
                  <a:lnTo>
                    <a:pt x="6351895" y="0"/>
                  </a:lnTo>
                  <a:cubicBezTo>
                    <a:pt x="6420475" y="0"/>
                    <a:pt x="6476355" y="55880"/>
                    <a:pt x="6476355" y="124460"/>
                  </a:cubicBezTo>
                  <a:lnTo>
                    <a:pt x="6476355" y="5965819"/>
                  </a:lnTo>
                  <a:cubicBezTo>
                    <a:pt x="6476355" y="6034399"/>
                    <a:pt x="6420475" y="6090279"/>
                    <a:pt x="6351895" y="6090279"/>
                  </a:cubicBezTo>
                  <a:close/>
                </a:path>
              </a:pathLst>
            </a:custGeom>
            <a:solidFill>
              <a:srgbClr val="FFFFFF"/>
            </a:solidFill>
          </p:spPr>
        </p:sp>
      </p:grpSp>
      <p:pic>
        <p:nvPicPr>
          <p:cNvPr name="Picture 4" id="4"/>
          <p:cNvPicPr>
            <a:picLocks noChangeAspect="true"/>
          </p:cNvPicPr>
          <p:nvPr/>
        </p:nvPicPr>
        <p:blipFill>
          <a:blip r:embed="rId2"/>
          <a:srcRect l="0" t="0" r="0" b="0"/>
          <a:stretch>
            <a:fillRect/>
          </a:stretch>
        </p:blipFill>
        <p:spPr>
          <a:xfrm flipH="false" flipV="false" rot="0">
            <a:off x="9144000" y="2850146"/>
            <a:ext cx="8892203" cy="569244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050330" y="3937431"/>
            <a:ext cx="1393791" cy="421622"/>
          </a:xfrm>
          <a:prstGeom prst="rect">
            <a:avLst/>
          </a:prstGeom>
        </p:spPr>
      </p:pic>
      <p:sp>
        <p:nvSpPr>
          <p:cNvPr name="TextBox 6" id="6"/>
          <p:cNvSpPr txBox="true"/>
          <p:nvPr/>
        </p:nvSpPr>
        <p:spPr>
          <a:xfrm rot="0">
            <a:off x="1028700" y="495300"/>
            <a:ext cx="11483511" cy="1066800"/>
          </a:xfrm>
          <a:prstGeom prst="rect">
            <a:avLst/>
          </a:prstGeom>
        </p:spPr>
        <p:txBody>
          <a:bodyPr anchor="t" rtlCol="false" tIns="0" lIns="0" bIns="0" rIns="0">
            <a:spAutoFit/>
          </a:bodyPr>
          <a:lstStyle/>
          <a:p>
            <a:pPr>
              <a:lnSpc>
                <a:spcPts val="8400"/>
              </a:lnSpc>
            </a:pPr>
            <a:r>
              <a:rPr lang="en-US" sz="6999">
                <a:solidFill>
                  <a:srgbClr val="F36825"/>
                </a:solidFill>
                <a:latin typeface="Muli Bold Bold"/>
              </a:rPr>
              <a:t>AES Encryption </a:t>
            </a:r>
            <a:r>
              <a:rPr lang="en-US" sz="6999">
                <a:solidFill>
                  <a:srgbClr val="0E2C4B"/>
                </a:solidFill>
                <a:latin typeface="Muli Bold Bold"/>
              </a:rPr>
              <a:t>Algorithm</a:t>
            </a:r>
          </a:p>
        </p:txBody>
      </p:sp>
      <p:grpSp>
        <p:nvGrpSpPr>
          <p:cNvPr name="Group 7" id="7"/>
          <p:cNvGrpSpPr/>
          <p:nvPr/>
        </p:nvGrpSpPr>
        <p:grpSpPr>
          <a:xfrm rot="0">
            <a:off x="1485607" y="2850146"/>
            <a:ext cx="6601932" cy="5349534"/>
            <a:chOff x="0" y="0"/>
            <a:chExt cx="8802576" cy="7132712"/>
          </a:xfrm>
        </p:grpSpPr>
        <p:sp>
          <p:nvSpPr>
            <p:cNvPr name="TextBox 8" id="8"/>
            <p:cNvSpPr txBox="true"/>
            <p:nvPr/>
          </p:nvSpPr>
          <p:spPr>
            <a:xfrm rot="0">
              <a:off x="0" y="-38100"/>
              <a:ext cx="8802576" cy="481753"/>
            </a:xfrm>
            <a:prstGeom prst="rect">
              <a:avLst/>
            </a:prstGeom>
          </p:spPr>
          <p:txBody>
            <a:bodyPr anchor="t" rtlCol="false" tIns="0" lIns="0" bIns="0" rIns="0">
              <a:spAutoFit/>
            </a:bodyPr>
            <a:lstStyle/>
            <a:p>
              <a:pPr>
                <a:lnSpc>
                  <a:spcPts val="3079"/>
                </a:lnSpc>
              </a:pPr>
              <a:r>
                <a:rPr lang="en-US" sz="2199">
                  <a:solidFill>
                    <a:srgbClr val="F36825"/>
                  </a:solidFill>
                  <a:latin typeface="Muli Bold Bold"/>
                </a:rPr>
                <a:t>AES-256-CTR </a:t>
              </a:r>
              <a:r>
                <a:rPr lang="en-US" sz="2199">
                  <a:solidFill>
                    <a:srgbClr val="0E2C4B"/>
                  </a:solidFill>
                  <a:latin typeface="Muli Bold Bold"/>
                </a:rPr>
                <a:t>ENCRYPTION ALGORITHM</a:t>
              </a:r>
            </a:p>
          </p:txBody>
        </p:sp>
        <p:sp>
          <p:nvSpPr>
            <p:cNvPr name="TextBox 9" id="9"/>
            <p:cNvSpPr txBox="true"/>
            <p:nvPr/>
          </p:nvSpPr>
          <p:spPr>
            <a:xfrm rot="0">
              <a:off x="0" y="951198"/>
              <a:ext cx="8802576" cy="6181513"/>
            </a:xfrm>
            <a:prstGeom prst="rect">
              <a:avLst/>
            </a:prstGeom>
          </p:spPr>
          <p:txBody>
            <a:bodyPr anchor="t" rtlCol="false" tIns="0" lIns="0" bIns="0" rIns="0">
              <a:spAutoFit/>
            </a:bodyPr>
            <a:lstStyle/>
            <a:p>
              <a:pPr algn="just">
                <a:lnSpc>
                  <a:spcPts val="3079"/>
                </a:lnSpc>
              </a:pPr>
              <a:r>
                <a:rPr lang="en-US" sz="2199">
                  <a:solidFill>
                    <a:srgbClr val="0E2C4B"/>
                  </a:solidFill>
                  <a:latin typeface="Muli Regular"/>
                </a:rPr>
                <a:t>The AES algorithm (also known as the Rijndael algorithm) is a </a:t>
              </a:r>
              <a:r>
                <a:rPr lang="en-US" sz="2199">
                  <a:solidFill>
                    <a:srgbClr val="F36825"/>
                  </a:solidFill>
                  <a:latin typeface="Muli Regular"/>
                </a:rPr>
                <a:t>symmetrical block cipher algorithm</a:t>
              </a:r>
              <a:r>
                <a:rPr lang="en-US" sz="2199">
                  <a:solidFill>
                    <a:srgbClr val="0E2C4B"/>
                  </a:solidFill>
                  <a:latin typeface="Muli Regular"/>
                </a:rPr>
                <a:t> that takes plain text in blocks of 128 bits and converts them to ciphertext using keys of 128, 192, and 256 bits. Since the AES algorithm is considered secure, it is in the worldwide standard.</a:t>
              </a:r>
            </a:p>
            <a:p>
              <a:pPr algn="just">
                <a:lnSpc>
                  <a:spcPts val="3079"/>
                </a:lnSpc>
              </a:pPr>
            </a:p>
            <a:p>
              <a:pPr algn="just">
                <a:lnSpc>
                  <a:spcPts val="3079"/>
                </a:lnSpc>
              </a:pPr>
              <a:r>
                <a:rPr lang="en-US" sz="2199">
                  <a:solidFill>
                    <a:srgbClr val="0E2C4B"/>
                  </a:solidFill>
                  <a:latin typeface="Muli Regular"/>
                </a:rPr>
                <a:t>The Counter (CTR) mode is a typical block cipher mode of operation using block cipher algorithm. In this version, we provide Advanced Encryption Standard (AES) processing ability, the cipherkey length for AES should be 128/192/256 bits</a:t>
              </a:r>
            </a:p>
          </p:txBody>
        </p:sp>
      </p:grpSp>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767202" y="3937431"/>
            <a:ext cx="1393791" cy="421622"/>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true" rot="-5400000">
            <a:off x="12893206" y="5742874"/>
            <a:ext cx="1393791" cy="421622"/>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1000"/>
          </a:blip>
          <a:srcRect l="0" t="0" r="0" b="0"/>
          <a:stretch>
            <a:fillRect/>
          </a:stretch>
        </p:blipFill>
        <p:spPr>
          <a:xfrm flipH="false" flipV="false" rot="0">
            <a:off x="6461347" y="8584208"/>
            <a:ext cx="3651821" cy="1267486"/>
          </a:xfrm>
          <a:prstGeom prst="rect">
            <a:avLst/>
          </a:prstGeom>
        </p:spPr>
      </p:pic>
      <p:sp>
        <p:nvSpPr>
          <p:cNvPr name="TextBox 3" id="3"/>
          <p:cNvSpPr txBox="true"/>
          <p:nvPr/>
        </p:nvSpPr>
        <p:spPr>
          <a:xfrm rot="0">
            <a:off x="7077188" y="1028700"/>
            <a:ext cx="10182112" cy="2133600"/>
          </a:xfrm>
          <a:prstGeom prst="rect">
            <a:avLst/>
          </a:prstGeom>
        </p:spPr>
        <p:txBody>
          <a:bodyPr anchor="t" rtlCol="false" tIns="0" lIns="0" bIns="0" rIns="0">
            <a:spAutoFit/>
          </a:bodyPr>
          <a:lstStyle/>
          <a:p>
            <a:pPr>
              <a:lnSpc>
                <a:spcPts val="8400"/>
              </a:lnSpc>
            </a:pPr>
            <a:r>
              <a:rPr lang="en-US" sz="7000">
                <a:solidFill>
                  <a:srgbClr val="F36825"/>
                </a:solidFill>
                <a:latin typeface="Muli Bold Bold"/>
              </a:rPr>
              <a:t>Practical </a:t>
            </a:r>
            <a:r>
              <a:rPr lang="en-US" sz="7000">
                <a:solidFill>
                  <a:srgbClr val="070135"/>
                </a:solidFill>
                <a:latin typeface="Muli Bold Bold"/>
              </a:rPr>
              <a:t>Demonstration</a:t>
            </a:r>
          </a:p>
        </p:txBody>
      </p:sp>
      <p:sp>
        <p:nvSpPr>
          <p:cNvPr name="TextBox 4" id="4"/>
          <p:cNvSpPr txBox="true"/>
          <p:nvPr/>
        </p:nvSpPr>
        <p:spPr>
          <a:xfrm rot="0">
            <a:off x="10614302" y="7169150"/>
            <a:ext cx="6644998" cy="1148080"/>
          </a:xfrm>
          <a:prstGeom prst="rect">
            <a:avLst/>
          </a:prstGeom>
        </p:spPr>
        <p:txBody>
          <a:bodyPr anchor="t" rtlCol="false" tIns="0" lIns="0" bIns="0" rIns="0">
            <a:spAutoFit/>
          </a:bodyPr>
          <a:lstStyle/>
          <a:p>
            <a:pPr algn="just">
              <a:lnSpc>
                <a:spcPts val="3079"/>
              </a:lnSpc>
            </a:pPr>
            <a:r>
              <a:rPr lang="en-US" sz="2199">
                <a:solidFill>
                  <a:srgbClr val="0E2C4B"/>
                </a:solidFill>
                <a:latin typeface="Muli Regular"/>
              </a:rPr>
              <a:t>Now, we will be going through the practical demonstration part in which we will have actual interaction with the project.</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495300"/>
            <a:ext cx="11483511" cy="1066800"/>
          </a:xfrm>
          <a:prstGeom prst="rect">
            <a:avLst/>
          </a:prstGeom>
        </p:spPr>
        <p:txBody>
          <a:bodyPr anchor="t" rtlCol="false" tIns="0" lIns="0" bIns="0" rIns="0">
            <a:spAutoFit/>
          </a:bodyPr>
          <a:lstStyle/>
          <a:p>
            <a:pPr>
              <a:lnSpc>
                <a:spcPts val="8400"/>
              </a:lnSpc>
            </a:pPr>
            <a:r>
              <a:rPr lang="en-US" sz="7000">
                <a:solidFill>
                  <a:srgbClr val="F36825"/>
                </a:solidFill>
                <a:latin typeface="Muli Bold Bold"/>
              </a:rPr>
              <a:t>Limitations </a:t>
            </a:r>
            <a:r>
              <a:rPr lang="en-US" sz="7000">
                <a:solidFill>
                  <a:srgbClr val="0E2C4B"/>
                </a:solidFill>
                <a:latin typeface="Muli Bold Bold"/>
              </a:rPr>
              <a:t>of the Project</a:t>
            </a:r>
          </a:p>
        </p:txBody>
      </p:sp>
      <p:grpSp>
        <p:nvGrpSpPr>
          <p:cNvPr name="Group 3" id="3"/>
          <p:cNvGrpSpPr/>
          <p:nvPr/>
        </p:nvGrpSpPr>
        <p:grpSpPr>
          <a:xfrm rot="0">
            <a:off x="1028700" y="2368840"/>
            <a:ext cx="16230600" cy="984152"/>
            <a:chOff x="0" y="0"/>
            <a:chExt cx="21640800" cy="1312203"/>
          </a:xfrm>
        </p:grpSpPr>
        <p:sp>
          <p:nvSpPr>
            <p:cNvPr name="TextBox 4" id="4"/>
            <p:cNvSpPr txBox="true"/>
            <p:nvPr/>
          </p:nvSpPr>
          <p:spPr>
            <a:xfrm rot="0">
              <a:off x="0" y="-38100"/>
              <a:ext cx="21640800" cy="481753"/>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UPDATE AND DELETE FACILITY</a:t>
              </a:r>
            </a:p>
          </p:txBody>
        </p:sp>
        <p:sp>
          <p:nvSpPr>
            <p:cNvPr name="TextBox 5" id="5"/>
            <p:cNvSpPr txBox="true"/>
            <p:nvPr/>
          </p:nvSpPr>
          <p:spPr>
            <a:xfrm rot="0">
              <a:off x="0" y="776898"/>
              <a:ext cx="21640800"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Currently our project doesn't have the option for updating or deleting previously stored passwords.</a:t>
              </a:r>
            </a:p>
          </p:txBody>
        </p:sp>
      </p:grpSp>
      <p:grpSp>
        <p:nvGrpSpPr>
          <p:cNvPr name="Group 6" id="6"/>
          <p:cNvGrpSpPr/>
          <p:nvPr/>
        </p:nvGrpSpPr>
        <p:grpSpPr>
          <a:xfrm rot="0">
            <a:off x="1028700" y="3869594"/>
            <a:ext cx="16230600" cy="984152"/>
            <a:chOff x="0" y="0"/>
            <a:chExt cx="21640800" cy="1312203"/>
          </a:xfrm>
        </p:grpSpPr>
        <p:sp>
          <p:nvSpPr>
            <p:cNvPr name="TextBox 7" id="7"/>
            <p:cNvSpPr txBox="true"/>
            <p:nvPr/>
          </p:nvSpPr>
          <p:spPr>
            <a:xfrm rot="0">
              <a:off x="0" y="-38100"/>
              <a:ext cx="21640800" cy="481753"/>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NOT HOSTED ONLINE</a:t>
              </a:r>
            </a:p>
          </p:txBody>
        </p:sp>
        <p:sp>
          <p:nvSpPr>
            <p:cNvPr name="TextBox 8" id="8"/>
            <p:cNvSpPr txBox="true"/>
            <p:nvPr/>
          </p:nvSpPr>
          <p:spPr>
            <a:xfrm rot="0">
              <a:off x="0" y="776898"/>
              <a:ext cx="21640800"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It is a locally hosted Web application ,there is no online connection of the web application.</a:t>
              </a:r>
            </a:p>
          </p:txBody>
        </p:sp>
      </p:grpSp>
      <p:grpSp>
        <p:nvGrpSpPr>
          <p:cNvPr name="Group 9" id="9"/>
          <p:cNvGrpSpPr/>
          <p:nvPr/>
        </p:nvGrpSpPr>
        <p:grpSpPr>
          <a:xfrm rot="0">
            <a:off x="1028700" y="5572497"/>
            <a:ext cx="16230600" cy="1410872"/>
            <a:chOff x="0" y="0"/>
            <a:chExt cx="21640800" cy="1881163"/>
          </a:xfrm>
        </p:grpSpPr>
        <p:sp>
          <p:nvSpPr>
            <p:cNvPr name="TextBox 10" id="10"/>
            <p:cNvSpPr txBox="true"/>
            <p:nvPr/>
          </p:nvSpPr>
          <p:spPr>
            <a:xfrm rot="0">
              <a:off x="0" y="-38100"/>
              <a:ext cx="21640800" cy="481753"/>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NO OFFLINE STORAGE</a:t>
              </a:r>
            </a:p>
          </p:txBody>
        </p:sp>
        <p:sp>
          <p:nvSpPr>
            <p:cNvPr name="TextBox 11" id="11"/>
            <p:cNvSpPr txBox="true"/>
            <p:nvPr/>
          </p:nvSpPr>
          <p:spPr>
            <a:xfrm rot="0">
              <a:off x="0" y="776898"/>
              <a:ext cx="21640800" cy="110426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There is no offline storage system for the passwords. In case if the DB gets hacked or erased it will be difficult to retrieve back the passwords.</a:t>
              </a:r>
            </a:p>
          </p:txBody>
        </p:sp>
      </p:grpSp>
      <p:grpSp>
        <p:nvGrpSpPr>
          <p:cNvPr name="Group 12" id="12"/>
          <p:cNvGrpSpPr/>
          <p:nvPr/>
        </p:nvGrpSpPr>
        <p:grpSpPr>
          <a:xfrm rot="0">
            <a:off x="1028700" y="7649718"/>
            <a:ext cx="16230600" cy="1410872"/>
            <a:chOff x="0" y="0"/>
            <a:chExt cx="21640800" cy="1881163"/>
          </a:xfrm>
        </p:grpSpPr>
        <p:sp>
          <p:nvSpPr>
            <p:cNvPr name="TextBox 13" id="13"/>
            <p:cNvSpPr txBox="true"/>
            <p:nvPr/>
          </p:nvSpPr>
          <p:spPr>
            <a:xfrm rot="0">
              <a:off x="0" y="-38100"/>
              <a:ext cx="21640800" cy="481753"/>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NO DETECTION FOR REPETITION OF SAME PASSWORD</a:t>
              </a:r>
            </a:p>
          </p:txBody>
        </p:sp>
        <p:sp>
          <p:nvSpPr>
            <p:cNvPr name="TextBox 14" id="14"/>
            <p:cNvSpPr txBox="true"/>
            <p:nvPr/>
          </p:nvSpPr>
          <p:spPr>
            <a:xfrm rot="0">
              <a:off x="0" y="776898"/>
              <a:ext cx="21640800" cy="110426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There is no detection for repetition of passwords so even if the user uses the same password for the new accounts it will not alert the user, which makes it a bit vulnerable.</a:t>
              </a:r>
            </a:p>
          </p:txBody>
        </p:sp>
      </p:gr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402244" y="495300"/>
            <a:ext cx="11483511" cy="1066800"/>
          </a:xfrm>
          <a:prstGeom prst="rect">
            <a:avLst/>
          </a:prstGeom>
        </p:spPr>
        <p:txBody>
          <a:bodyPr anchor="t" rtlCol="false" tIns="0" lIns="0" bIns="0" rIns="0">
            <a:spAutoFit/>
          </a:bodyPr>
          <a:lstStyle/>
          <a:p>
            <a:pPr algn="ctr">
              <a:lnSpc>
                <a:spcPts val="8400"/>
              </a:lnSpc>
            </a:pPr>
            <a:r>
              <a:rPr lang="en-US" sz="6999">
                <a:solidFill>
                  <a:srgbClr val="F36825"/>
                </a:solidFill>
                <a:latin typeface="Muli Bold Bold"/>
              </a:rPr>
              <a:t>CONCLUSION</a:t>
            </a:r>
          </a:p>
        </p:txBody>
      </p:sp>
      <p:sp>
        <p:nvSpPr>
          <p:cNvPr name="TextBox 3" id="3"/>
          <p:cNvSpPr txBox="true"/>
          <p:nvPr/>
        </p:nvSpPr>
        <p:spPr>
          <a:xfrm rot="0">
            <a:off x="2492575" y="4388634"/>
            <a:ext cx="13302850" cy="1462107"/>
          </a:xfrm>
          <a:prstGeom prst="rect">
            <a:avLst/>
          </a:prstGeom>
        </p:spPr>
        <p:txBody>
          <a:bodyPr anchor="t" rtlCol="false" tIns="0" lIns="0" bIns="0" rIns="0">
            <a:spAutoFit/>
          </a:bodyPr>
          <a:lstStyle/>
          <a:p>
            <a:pPr algn="just">
              <a:lnSpc>
                <a:spcPts val="3936"/>
              </a:lnSpc>
            </a:pPr>
            <a:r>
              <a:rPr lang="en-US" sz="2811">
                <a:solidFill>
                  <a:srgbClr val="0E2C4B"/>
                </a:solidFill>
                <a:latin typeface="Muli Regular"/>
              </a:rPr>
              <a:t>A password manager is a software that will help us create a new and strong password ,and manages them. </a:t>
            </a:r>
            <a:r>
              <a:rPr lang="en-US" sz="2811">
                <a:solidFill>
                  <a:srgbClr val="0E2C4B"/>
                </a:solidFill>
                <a:latin typeface="Muli Regular"/>
              </a:rPr>
              <a:t>A password manager is a program that houses all your passwords, in one convenient location.</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212F3F"/>
        </a:solidFill>
      </p:bgPr>
    </p:bg>
    <p:spTree>
      <p:nvGrpSpPr>
        <p:cNvPr id="1" name=""/>
        <p:cNvGrpSpPr/>
        <p:nvPr/>
      </p:nvGrpSpPr>
      <p:grpSpPr>
        <a:xfrm>
          <a:off x="0" y="0"/>
          <a:ext cx="0" cy="0"/>
          <a:chOff x="0" y="0"/>
          <a:chExt cx="0" cy="0"/>
        </a:xfrm>
      </p:grpSpPr>
      <p:sp>
        <p:nvSpPr>
          <p:cNvPr name="TextBox 2" id="2"/>
          <p:cNvSpPr txBox="true"/>
          <p:nvPr/>
        </p:nvSpPr>
        <p:spPr>
          <a:xfrm rot="0">
            <a:off x="3797674" y="3867990"/>
            <a:ext cx="10692652" cy="1685925"/>
          </a:xfrm>
          <a:prstGeom prst="rect">
            <a:avLst/>
          </a:prstGeom>
        </p:spPr>
        <p:txBody>
          <a:bodyPr anchor="t" rtlCol="false" tIns="0" lIns="0" bIns="0" rIns="0">
            <a:spAutoFit/>
          </a:bodyPr>
          <a:lstStyle/>
          <a:p>
            <a:pPr algn="ctr" marL="0" indent="0" lvl="0">
              <a:lnSpc>
                <a:spcPts val="13243"/>
              </a:lnSpc>
              <a:spcBef>
                <a:spcPct val="0"/>
              </a:spcBef>
            </a:pPr>
            <a:r>
              <a:rPr lang="en-US" sz="11036" spc="-220" u="none">
                <a:solidFill>
                  <a:srgbClr val="FFFFFF"/>
                </a:solidFill>
                <a:latin typeface="Muli Bold Bold"/>
              </a:rPr>
              <a:t>Thank </a:t>
            </a:r>
            <a:r>
              <a:rPr lang="en-US" sz="11036" spc="-220" u="none">
                <a:solidFill>
                  <a:srgbClr val="F36825"/>
                </a:solidFill>
                <a:latin typeface="Muli Bold Bold"/>
              </a:rPr>
              <a:t>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8419953" y="236488"/>
            <a:ext cx="9381148" cy="9814023"/>
            <a:chOff x="0" y="0"/>
            <a:chExt cx="7504918" cy="7851218"/>
          </a:xfrm>
        </p:grpSpPr>
        <p:sp>
          <p:nvSpPr>
            <p:cNvPr name="Freeform 3" id="3"/>
            <p:cNvSpPr/>
            <p:nvPr/>
          </p:nvSpPr>
          <p:spPr>
            <a:xfrm>
              <a:off x="0" y="0"/>
              <a:ext cx="7504919" cy="7851218"/>
            </a:xfrm>
            <a:custGeom>
              <a:avLst/>
              <a:gdLst/>
              <a:ahLst/>
              <a:cxnLst/>
              <a:rect r="r" b="b" t="t" l="l"/>
              <a:pathLst>
                <a:path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p:spPr>
        </p:sp>
      </p:grpSp>
      <p:grpSp>
        <p:nvGrpSpPr>
          <p:cNvPr name="Group 4" id="4"/>
          <p:cNvGrpSpPr/>
          <p:nvPr/>
        </p:nvGrpSpPr>
        <p:grpSpPr>
          <a:xfrm rot="0">
            <a:off x="9754039" y="2185247"/>
            <a:ext cx="7640027" cy="5916507"/>
            <a:chOff x="0" y="0"/>
            <a:chExt cx="10186702" cy="7888675"/>
          </a:xfrm>
        </p:grpSpPr>
        <p:sp>
          <p:nvSpPr>
            <p:cNvPr name="AutoShape 5" id="5"/>
            <p:cNvSpPr/>
            <p:nvPr/>
          </p:nvSpPr>
          <p:spPr>
            <a:xfrm rot="0">
              <a:off x="2532" y="1118164"/>
              <a:ext cx="10184170" cy="0"/>
            </a:xfrm>
            <a:prstGeom prst="line">
              <a:avLst/>
            </a:prstGeom>
            <a:ln cap="rnd" w="101600">
              <a:solidFill>
                <a:srgbClr val="F2F3F4"/>
              </a:solidFill>
              <a:prstDash val="solid"/>
              <a:headEnd type="none" len="sm" w="sm"/>
              <a:tailEnd type="none" len="sm" w="sm"/>
            </a:ln>
          </p:spPr>
        </p:sp>
        <p:sp>
          <p:nvSpPr>
            <p:cNvPr name="AutoShape 6" id="6"/>
            <p:cNvSpPr/>
            <p:nvPr/>
          </p:nvSpPr>
          <p:spPr>
            <a:xfrm rot="0">
              <a:off x="2532" y="2968413"/>
              <a:ext cx="10184170" cy="0"/>
            </a:xfrm>
            <a:prstGeom prst="line">
              <a:avLst/>
            </a:prstGeom>
            <a:ln cap="rnd" w="101600">
              <a:solidFill>
                <a:srgbClr val="F2F3F4"/>
              </a:solidFill>
              <a:prstDash val="solid"/>
              <a:headEnd type="none" len="sm" w="sm"/>
              <a:tailEnd type="none" len="sm" w="sm"/>
            </a:ln>
          </p:spPr>
        </p:sp>
        <p:sp>
          <p:nvSpPr>
            <p:cNvPr name="AutoShape 7" id="7"/>
            <p:cNvSpPr/>
            <p:nvPr/>
          </p:nvSpPr>
          <p:spPr>
            <a:xfrm rot="0">
              <a:off x="2532" y="4818662"/>
              <a:ext cx="10184170" cy="0"/>
            </a:xfrm>
            <a:prstGeom prst="line">
              <a:avLst/>
            </a:prstGeom>
            <a:ln cap="rnd" w="101600">
              <a:solidFill>
                <a:srgbClr val="F2F3F4"/>
              </a:solidFill>
              <a:prstDash val="solid"/>
              <a:headEnd type="none" len="sm" w="sm"/>
              <a:tailEnd type="none" len="sm" w="sm"/>
            </a:ln>
          </p:spPr>
        </p:sp>
        <p:sp>
          <p:nvSpPr>
            <p:cNvPr name="AutoShape 8" id="8"/>
            <p:cNvSpPr/>
            <p:nvPr/>
          </p:nvSpPr>
          <p:spPr>
            <a:xfrm rot="0">
              <a:off x="0" y="6668911"/>
              <a:ext cx="10186702" cy="0"/>
            </a:xfrm>
            <a:prstGeom prst="line">
              <a:avLst/>
            </a:prstGeom>
            <a:ln cap="rnd" w="101600">
              <a:solidFill>
                <a:srgbClr val="F2F3F4"/>
              </a:solidFill>
              <a:prstDash val="solid"/>
              <a:headEnd type="none" len="sm" w="sm"/>
              <a:tailEnd type="none" len="sm" w="sm"/>
            </a:ln>
          </p:spPr>
        </p:sp>
        <p:sp>
          <p:nvSpPr>
            <p:cNvPr name="TextBox 9" id="9"/>
            <p:cNvSpPr txBox="true"/>
            <p:nvPr/>
          </p:nvSpPr>
          <p:spPr>
            <a:xfrm rot="0">
              <a:off x="2532" y="-47625"/>
              <a:ext cx="9147738"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AIM of the project</a:t>
              </a:r>
            </a:p>
          </p:txBody>
        </p:sp>
        <p:sp>
          <p:nvSpPr>
            <p:cNvPr name="TextBox 10" id="10"/>
            <p:cNvSpPr txBox="true"/>
            <p:nvPr/>
          </p:nvSpPr>
          <p:spPr>
            <a:xfrm rot="0">
              <a:off x="2532" y="1802624"/>
              <a:ext cx="9147738"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Code Explanation</a:t>
              </a:r>
            </a:p>
          </p:txBody>
        </p:sp>
        <p:sp>
          <p:nvSpPr>
            <p:cNvPr name="TextBox 11" id="11"/>
            <p:cNvSpPr txBox="true"/>
            <p:nvPr/>
          </p:nvSpPr>
          <p:spPr>
            <a:xfrm rot="0">
              <a:off x="2532" y="3652873"/>
              <a:ext cx="9147738"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Practical Demonstration</a:t>
              </a:r>
            </a:p>
          </p:txBody>
        </p:sp>
        <p:sp>
          <p:nvSpPr>
            <p:cNvPr name="TextBox 12" id="12"/>
            <p:cNvSpPr txBox="true"/>
            <p:nvPr/>
          </p:nvSpPr>
          <p:spPr>
            <a:xfrm rot="0">
              <a:off x="2532" y="5503122"/>
              <a:ext cx="9147738"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Limitation</a:t>
              </a:r>
            </a:p>
          </p:txBody>
        </p:sp>
        <p:sp>
          <p:nvSpPr>
            <p:cNvPr name="TextBox 13" id="13"/>
            <p:cNvSpPr txBox="true"/>
            <p:nvPr/>
          </p:nvSpPr>
          <p:spPr>
            <a:xfrm rot="0">
              <a:off x="2532" y="7353370"/>
              <a:ext cx="9147738" cy="53530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Conclusion</a:t>
              </a:r>
            </a:p>
          </p:txBody>
        </p:sp>
      </p:grpSp>
      <p:grpSp>
        <p:nvGrpSpPr>
          <p:cNvPr name="Group 14" id="14"/>
          <p:cNvGrpSpPr/>
          <p:nvPr/>
        </p:nvGrpSpPr>
        <p:grpSpPr>
          <a:xfrm rot="0">
            <a:off x="1028700" y="3797300"/>
            <a:ext cx="5026934" cy="825500"/>
            <a:chOff x="0" y="0"/>
            <a:chExt cx="4021547" cy="660400"/>
          </a:xfrm>
        </p:grpSpPr>
        <p:sp>
          <p:nvSpPr>
            <p:cNvPr name="Freeform 15" id="15"/>
            <p:cNvSpPr/>
            <p:nvPr/>
          </p:nvSpPr>
          <p:spPr>
            <a:xfrm>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16" id="16"/>
          <p:cNvSpPr txBox="true"/>
          <p:nvPr/>
        </p:nvSpPr>
        <p:spPr>
          <a:xfrm rot="0">
            <a:off x="1028700" y="1249503"/>
            <a:ext cx="6173123" cy="2116667"/>
          </a:xfrm>
          <a:prstGeom prst="rect">
            <a:avLst/>
          </a:prstGeom>
        </p:spPr>
        <p:txBody>
          <a:bodyPr anchor="t" rtlCol="false" tIns="0" lIns="0" bIns="0" rIns="0">
            <a:spAutoFit/>
          </a:bodyPr>
          <a:lstStyle/>
          <a:p>
            <a:pPr>
              <a:lnSpc>
                <a:spcPts val="8400"/>
              </a:lnSpc>
            </a:pPr>
            <a:r>
              <a:rPr lang="en-US" sz="7000">
                <a:solidFill>
                  <a:srgbClr val="0E2C4B"/>
                </a:solidFill>
                <a:latin typeface="Muli Bold Bold"/>
              </a:rPr>
              <a:t>Table of Contents</a:t>
            </a:r>
          </a:p>
        </p:txBody>
      </p:sp>
      <p:sp>
        <p:nvSpPr>
          <p:cNvPr name="TextBox 17" id="17"/>
          <p:cNvSpPr txBox="true"/>
          <p:nvPr/>
        </p:nvSpPr>
        <p:spPr>
          <a:xfrm rot="0">
            <a:off x="1548622" y="3976158"/>
            <a:ext cx="4190796" cy="413808"/>
          </a:xfrm>
          <a:prstGeom prst="rect">
            <a:avLst/>
          </a:prstGeom>
        </p:spPr>
        <p:txBody>
          <a:bodyPr anchor="t" rtlCol="false" tIns="0" lIns="0" bIns="0" rIns="0">
            <a:spAutoFit/>
          </a:bodyPr>
          <a:lstStyle/>
          <a:p>
            <a:pPr>
              <a:lnSpc>
                <a:spcPts val="3360"/>
              </a:lnSpc>
            </a:pPr>
            <a:r>
              <a:rPr lang="en-US" sz="2800">
                <a:solidFill>
                  <a:srgbClr val="FFFFFF"/>
                </a:solidFill>
                <a:latin typeface="Muli Regular Bold"/>
              </a:rPr>
              <a:t>Points for discussion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7939011" cy="852317"/>
          </a:xfrm>
          <a:prstGeom prst="rect">
            <a:avLst/>
          </a:prstGeom>
        </p:spPr>
        <p:txBody>
          <a:bodyPr anchor="t" rtlCol="false" tIns="0" lIns="0" bIns="0" rIns="0">
            <a:spAutoFit/>
          </a:bodyPr>
          <a:lstStyle/>
          <a:p>
            <a:pPr>
              <a:lnSpc>
                <a:spcPts val="6636"/>
              </a:lnSpc>
            </a:pPr>
            <a:r>
              <a:rPr lang="en-US" sz="5530">
                <a:solidFill>
                  <a:srgbClr val="0E2C4B"/>
                </a:solidFill>
                <a:latin typeface="Muli Bold Bold"/>
              </a:rPr>
              <a:t>AIM of the </a:t>
            </a:r>
            <a:r>
              <a:rPr lang="en-US" sz="5530">
                <a:solidFill>
                  <a:srgbClr val="F36825"/>
                </a:solidFill>
                <a:latin typeface="Muli Bold Bold"/>
              </a:rPr>
              <a:t>Project</a:t>
            </a:r>
            <a:r>
              <a:rPr lang="en-US" sz="5530">
                <a:solidFill>
                  <a:srgbClr val="0E2C4B"/>
                </a:solidFill>
                <a:latin typeface="Muli Bold Bold"/>
              </a:rPr>
              <a:t> </a:t>
            </a:r>
          </a:p>
        </p:txBody>
      </p:sp>
      <p:grpSp>
        <p:nvGrpSpPr>
          <p:cNvPr name="Group 3" id="3"/>
          <p:cNvGrpSpPr/>
          <p:nvPr/>
        </p:nvGrpSpPr>
        <p:grpSpPr>
          <a:xfrm rot="0">
            <a:off x="1028700" y="2190592"/>
            <a:ext cx="16230600" cy="7067708"/>
            <a:chOff x="0" y="0"/>
            <a:chExt cx="13985989" cy="6090279"/>
          </a:xfrm>
        </p:grpSpPr>
        <p:sp>
          <p:nvSpPr>
            <p:cNvPr name="Freeform 4" id="4"/>
            <p:cNvSpPr/>
            <p:nvPr/>
          </p:nvSpPr>
          <p:spPr>
            <a:xfrm>
              <a:off x="0" y="0"/>
              <a:ext cx="13985988" cy="6090279"/>
            </a:xfrm>
            <a:custGeom>
              <a:avLst/>
              <a:gdLst/>
              <a:ahLst/>
              <a:cxnLst/>
              <a:rect r="r" b="b" t="t" l="l"/>
              <a:pathLst>
                <a:path h="6090279" w="13985988">
                  <a:moveTo>
                    <a:pt x="13861529" y="6090279"/>
                  </a:moveTo>
                  <a:lnTo>
                    <a:pt x="124460" y="6090279"/>
                  </a:lnTo>
                  <a:cubicBezTo>
                    <a:pt x="55880" y="6090279"/>
                    <a:pt x="0" y="6034399"/>
                    <a:pt x="0" y="5965819"/>
                  </a:cubicBezTo>
                  <a:lnTo>
                    <a:pt x="0" y="124460"/>
                  </a:lnTo>
                  <a:cubicBezTo>
                    <a:pt x="0" y="55880"/>
                    <a:pt x="55880" y="0"/>
                    <a:pt x="124460" y="0"/>
                  </a:cubicBezTo>
                  <a:lnTo>
                    <a:pt x="13861529" y="0"/>
                  </a:lnTo>
                  <a:cubicBezTo>
                    <a:pt x="13930109" y="0"/>
                    <a:pt x="13985988" y="55880"/>
                    <a:pt x="13985988" y="124460"/>
                  </a:cubicBezTo>
                  <a:lnTo>
                    <a:pt x="13985988" y="5965819"/>
                  </a:lnTo>
                  <a:cubicBezTo>
                    <a:pt x="13985988" y="6034399"/>
                    <a:pt x="13930109" y="6090279"/>
                    <a:pt x="13861529" y="6090279"/>
                  </a:cubicBezTo>
                  <a:close/>
                </a:path>
              </a:pathLst>
            </a:custGeom>
            <a:solidFill>
              <a:srgbClr val="FFFFFF"/>
            </a:solidFill>
          </p:spPr>
        </p:sp>
      </p:grpSp>
      <p:sp>
        <p:nvSpPr>
          <p:cNvPr name="TextBox 5" id="5"/>
          <p:cNvSpPr txBox="true"/>
          <p:nvPr/>
        </p:nvSpPr>
        <p:spPr>
          <a:xfrm rot="0">
            <a:off x="1239896" y="3398034"/>
            <a:ext cx="15808208" cy="3443307"/>
          </a:xfrm>
          <a:prstGeom prst="rect">
            <a:avLst/>
          </a:prstGeom>
        </p:spPr>
        <p:txBody>
          <a:bodyPr anchor="t" rtlCol="false" tIns="0" lIns="0" bIns="0" rIns="0">
            <a:spAutoFit/>
          </a:bodyPr>
          <a:lstStyle/>
          <a:p>
            <a:pPr marL="607052" indent="-303526" lvl="1">
              <a:lnSpc>
                <a:spcPts val="3936"/>
              </a:lnSpc>
              <a:buFont typeface="Arial"/>
              <a:buChar char="•"/>
            </a:pPr>
            <a:r>
              <a:rPr lang="en-US" sz="2811">
                <a:solidFill>
                  <a:srgbClr val="0E2C4B"/>
                </a:solidFill>
                <a:latin typeface="Muli Regular"/>
              </a:rPr>
              <a:t>The AIM of the project is to </a:t>
            </a:r>
            <a:r>
              <a:rPr lang="en-US" sz="2811">
                <a:solidFill>
                  <a:srgbClr val="F36825"/>
                </a:solidFill>
                <a:latin typeface="Muli Regular"/>
              </a:rPr>
              <a:t>provide and guide the internet users for creating strong passwords</a:t>
            </a:r>
            <a:r>
              <a:rPr lang="en-US" sz="2811">
                <a:solidFill>
                  <a:srgbClr val="0E2C4B"/>
                </a:solidFill>
                <a:latin typeface="Muli Regular"/>
              </a:rPr>
              <a:t> for their different online accounts and keep them safe in online platforms from hackers or from any kind of unauthorized access by the intruders.</a:t>
            </a:r>
          </a:p>
          <a:p>
            <a:pPr>
              <a:lnSpc>
                <a:spcPts val="3936"/>
              </a:lnSpc>
            </a:pPr>
          </a:p>
          <a:p>
            <a:pPr>
              <a:lnSpc>
                <a:spcPts val="3936"/>
              </a:lnSpc>
            </a:pPr>
          </a:p>
          <a:p>
            <a:pPr marL="607050" indent="-303525" lvl="1">
              <a:lnSpc>
                <a:spcPts val="3936"/>
              </a:lnSpc>
              <a:buFont typeface="Arial"/>
              <a:buChar char="•"/>
            </a:pPr>
            <a:r>
              <a:rPr lang="en-US" sz="2811">
                <a:solidFill>
                  <a:srgbClr val="0E2C4B"/>
                </a:solidFill>
                <a:latin typeface="Muli Regular"/>
              </a:rPr>
              <a:t>Our project</a:t>
            </a:r>
            <a:r>
              <a:rPr lang="en-US" sz="2811">
                <a:solidFill>
                  <a:srgbClr val="0E2C4B"/>
                </a:solidFill>
                <a:latin typeface="Muli Regular"/>
              </a:rPr>
              <a:t> </a:t>
            </a:r>
            <a:r>
              <a:rPr lang="en-US" sz="2811">
                <a:solidFill>
                  <a:srgbClr val="F36825"/>
                </a:solidFill>
                <a:latin typeface="Muli Regular"/>
              </a:rPr>
              <a:t>suggests, manages and stores the passwords</a:t>
            </a:r>
            <a:r>
              <a:rPr lang="en-US" sz="2811">
                <a:solidFill>
                  <a:srgbClr val="0E2C4B"/>
                </a:solidFill>
                <a:latin typeface="Muli Regular"/>
              </a:rPr>
              <a:t> in an encrypted form for the users which they can use in there online accounts.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284" t="4605" r="12036" b="11701"/>
          <a:stretch>
            <a:fillRect/>
          </a:stretch>
        </p:blipFill>
        <p:spPr>
          <a:xfrm flipH="false" flipV="false" rot="0">
            <a:off x="8424865" y="1302812"/>
            <a:ext cx="9383648" cy="7681375"/>
          </a:xfrm>
          <a:prstGeom prst="rect">
            <a:avLst/>
          </a:prstGeom>
        </p:spPr>
      </p:pic>
      <p:sp>
        <p:nvSpPr>
          <p:cNvPr name="TextBox 3" id="3"/>
          <p:cNvSpPr txBox="true"/>
          <p:nvPr/>
        </p:nvSpPr>
        <p:spPr>
          <a:xfrm rot="0">
            <a:off x="1028700" y="1892323"/>
            <a:ext cx="7908391" cy="1066800"/>
          </a:xfrm>
          <a:prstGeom prst="rect">
            <a:avLst/>
          </a:prstGeom>
        </p:spPr>
        <p:txBody>
          <a:bodyPr anchor="t" rtlCol="false" tIns="0" lIns="0" bIns="0" rIns="0">
            <a:spAutoFit/>
          </a:bodyPr>
          <a:lstStyle/>
          <a:p>
            <a:pPr>
              <a:lnSpc>
                <a:spcPts val="8400"/>
              </a:lnSpc>
            </a:pPr>
            <a:r>
              <a:rPr lang="en-US" sz="7000">
                <a:solidFill>
                  <a:srgbClr val="F36825"/>
                </a:solidFill>
                <a:latin typeface="Muli Bold Bold"/>
              </a:rPr>
              <a:t>Code </a:t>
            </a:r>
            <a:r>
              <a:rPr lang="en-US" sz="7000">
                <a:solidFill>
                  <a:srgbClr val="0E2C4B"/>
                </a:solidFill>
                <a:latin typeface="Muli Bold Bold"/>
              </a:rPr>
              <a:t>Explaination</a:t>
            </a:r>
          </a:p>
        </p:txBody>
      </p:sp>
      <p:sp>
        <p:nvSpPr>
          <p:cNvPr name="TextBox 4" id="4"/>
          <p:cNvSpPr txBox="true"/>
          <p:nvPr/>
        </p:nvSpPr>
        <p:spPr>
          <a:xfrm rot="0">
            <a:off x="1028700" y="4118790"/>
            <a:ext cx="5704818" cy="4213860"/>
          </a:xfrm>
          <a:prstGeom prst="rect">
            <a:avLst/>
          </a:prstGeom>
        </p:spPr>
        <p:txBody>
          <a:bodyPr anchor="t" rtlCol="false" tIns="0" lIns="0" bIns="0" rIns="0">
            <a:spAutoFit/>
          </a:bodyPr>
          <a:lstStyle/>
          <a:p>
            <a:pPr marL="518160" indent="-259080" lvl="1">
              <a:lnSpc>
                <a:spcPts val="4800"/>
              </a:lnSpc>
              <a:buFont typeface="Arial"/>
              <a:buChar char="•"/>
            </a:pPr>
            <a:r>
              <a:rPr lang="en-US" sz="2400">
                <a:solidFill>
                  <a:srgbClr val="0E2C4B"/>
                </a:solidFill>
                <a:latin typeface="Muli Regular"/>
              </a:rPr>
              <a:t>Code Editor </a:t>
            </a:r>
          </a:p>
          <a:p>
            <a:pPr marL="518160" indent="-259080" lvl="1">
              <a:lnSpc>
                <a:spcPts val="4800"/>
              </a:lnSpc>
              <a:buFont typeface="Arial"/>
              <a:buChar char="•"/>
            </a:pPr>
            <a:r>
              <a:rPr lang="en-US" sz="2400">
                <a:solidFill>
                  <a:srgbClr val="0E2C4B"/>
                </a:solidFill>
                <a:latin typeface="Muli Regular"/>
              </a:rPr>
              <a:t>Technology Used</a:t>
            </a:r>
          </a:p>
          <a:p>
            <a:pPr marL="518160" indent="-259080" lvl="1">
              <a:lnSpc>
                <a:spcPts val="4800"/>
              </a:lnSpc>
              <a:buFont typeface="Arial"/>
              <a:buChar char="•"/>
            </a:pPr>
            <a:r>
              <a:rPr lang="en-US" sz="2400">
                <a:solidFill>
                  <a:srgbClr val="0E2C4B"/>
                </a:solidFill>
                <a:latin typeface="Muli Regular"/>
              </a:rPr>
              <a:t>Hierarchy of Folders</a:t>
            </a:r>
          </a:p>
          <a:p>
            <a:pPr marL="518160" indent="-259080" lvl="1">
              <a:lnSpc>
                <a:spcPts val="4800"/>
              </a:lnSpc>
              <a:buFont typeface="Arial"/>
              <a:buChar char="•"/>
            </a:pPr>
            <a:r>
              <a:rPr lang="en-US" sz="2400">
                <a:solidFill>
                  <a:srgbClr val="0E2C4B"/>
                </a:solidFill>
                <a:latin typeface="Muli Regular"/>
              </a:rPr>
              <a:t>Front-End Explained</a:t>
            </a:r>
          </a:p>
          <a:p>
            <a:pPr marL="518160" indent="-259080" lvl="1">
              <a:lnSpc>
                <a:spcPts val="4800"/>
              </a:lnSpc>
              <a:buFont typeface="Arial"/>
              <a:buChar char="•"/>
            </a:pPr>
            <a:r>
              <a:rPr lang="en-US" sz="2400">
                <a:solidFill>
                  <a:srgbClr val="0E2C4B"/>
                </a:solidFill>
                <a:latin typeface="Muli Regular"/>
              </a:rPr>
              <a:t>Password Strength Estimator</a:t>
            </a:r>
          </a:p>
          <a:p>
            <a:pPr marL="518160" indent="-259080" lvl="1">
              <a:lnSpc>
                <a:spcPts val="4800"/>
              </a:lnSpc>
              <a:buFont typeface="Arial"/>
              <a:buChar char="•"/>
            </a:pPr>
            <a:r>
              <a:rPr lang="en-US" sz="2400">
                <a:solidFill>
                  <a:srgbClr val="0E2C4B"/>
                </a:solidFill>
                <a:latin typeface="Muli Regular"/>
              </a:rPr>
              <a:t>Back-End Explained</a:t>
            </a:r>
          </a:p>
          <a:p>
            <a:pPr marL="518160" indent="-259080" lvl="1">
              <a:lnSpc>
                <a:spcPts val="4800"/>
              </a:lnSpc>
              <a:buFont typeface="Arial"/>
              <a:buChar char="•"/>
            </a:pPr>
            <a:r>
              <a:rPr lang="en-US" sz="2400">
                <a:solidFill>
                  <a:srgbClr val="0E2C4B"/>
                </a:solidFill>
                <a:latin typeface="Muli Regular"/>
              </a:rPr>
              <a:t>Encryption Algorithm</a:t>
            </a:r>
          </a:p>
        </p:txBody>
      </p:sp>
      <p:grpSp>
        <p:nvGrpSpPr>
          <p:cNvPr name="Group 5" id="5"/>
          <p:cNvGrpSpPr/>
          <p:nvPr/>
        </p:nvGrpSpPr>
        <p:grpSpPr>
          <a:xfrm rot="0">
            <a:off x="1028700" y="3190854"/>
            <a:ext cx="5026934" cy="825500"/>
            <a:chOff x="0" y="0"/>
            <a:chExt cx="6702579" cy="1100667"/>
          </a:xfrm>
        </p:grpSpPr>
        <p:grpSp>
          <p:nvGrpSpPr>
            <p:cNvPr name="Group 6" id="6"/>
            <p:cNvGrpSpPr/>
            <p:nvPr/>
          </p:nvGrpSpPr>
          <p:grpSpPr>
            <a:xfrm rot="0">
              <a:off x="0" y="0"/>
              <a:ext cx="6702579" cy="1100667"/>
              <a:chOff x="0" y="0"/>
              <a:chExt cx="4021547" cy="660400"/>
            </a:xfrm>
          </p:grpSpPr>
          <p:sp>
            <p:nvSpPr>
              <p:cNvPr name="Freeform 7" id="7"/>
              <p:cNvSpPr/>
              <p:nvPr/>
            </p:nvSpPr>
            <p:spPr>
              <a:xfrm>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8" id="8"/>
            <p:cNvSpPr txBox="true"/>
            <p:nvPr/>
          </p:nvSpPr>
          <p:spPr>
            <a:xfrm rot="0">
              <a:off x="693230" y="235303"/>
              <a:ext cx="5587728" cy="554919"/>
            </a:xfrm>
            <a:prstGeom prst="rect">
              <a:avLst/>
            </a:prstGeom>
          </p:spPr>
          <p:txBody>
            <a:bodyPr anchor="t" rtlCol="false" tIns="0" lIns="0" bIns="0" rIns="0">
              <a:spAutoFit/>
            </a:bodyPr>
            <a:lstStyle/>
            <a:p>
              <a:pPr>
                <a:lnSpc>
                  <a:spcPts val="3360"/>
                </a:lnSpc>
              </a:pPr>
              <a:r>
                <a:rPr lang="en-US" sz="2800">
                  <a:solidFill>
                    <a:srgbClr val="FFFFFF"/>
                  </a:solidFill>
                  <a:latin typeface="Muli Regular Bold"/>
                </a:rPr>
                <a:t>Points for discussion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276858" y="2850146"/>
            <a:ext cx="4586708" cy="4586708"/>
          </a:xfrm>
          <a:prstGeom prst="rect">
            <a:avLst/>
          </a:prstGeom>
        </p:spPr>
      </p:pic>
      <p:sp>
        <p:nvSpPr>
          <p:cNvPr name="TextBox 3" id="3"/>
          <p:cNvSpPr txBox="true"/>
          <p:nvPr/>
        </p:nvSpPr>
        <p:spPr>
          <a:xfrm rot="0">
            <a:off x="1028700" y="495300"/>
            <a:ext cx="11483511" cy="1066800"/>
          </a:xfrm>
          <a:prstGeom prst="rect">
            <a:avLst/>
          </a:prstGeom>
        </p:spPr>
        <p:txBody>
          <a:bodyPr anchor="t" rtlCol="false" tIns="0" lIns="0" bIns="0" rIns="0">
            <a:spAutoFit/>
          </a:bodyPr>
          <a:lstStyle/>
          <a:p>
            <a:pPr>
              <a:lnSpc>
                <a:spcPts val="8400"/>
              </a:lnSpc>
            </a:pPr>
            <a:r>
              <a:rPr lang="en-US" sz="6999">
                <a:solidFill>
                  <a:srgbClr val="F36825"/>
                </a:solidFill>
                <a:latin typeface="Muli Bold Bold"/>
              </a:rPr>
              <a:t>Code </a:t>
            </a:r>
            <a:r>
              <a:rPr lang="en-US" sz="6999">
                <a:solidFill>
                  <a:srgbClr val="0E2C4B"/>
                </a:solidFill>
                <a:latin typeface="Muli Bold Bold"/>
              </a:rPr>
              <a:t>Editor</a:t>
            </a:r>
          </a:p>
        </p:txBody>
      </p:sp>
      <p:grpSp>
        <p:nvGrpSpPr>
          <p:cNvPr name="Group 4" id="4"/>
          <p:cNvGrpSpPr/>
          <p:nvPr/>
        </p:nvGrpSpPr>
        <p:grpSpPr>
          <a:xfrm rot="0">
            <a:off x="1028700" y="2325358"/>
            <a:ext cx="7515745" cy="7067708"/>
            <a:chOff x="0" y="0"/>
            <a:chExt cx="6476355" cy="6090279"/>
          </a:xfrm>
        </p:grpSpPr>
        <p:sp>
          <p:nvSpPr>
            <p:cNvPr name="Freeform 5" id="5"/>
            <p:cNvSpPr/>
            <p:nvPr/>
          </p:nvSpPr>
          <p:spPr>
            <a:xfrm>
              <a:off x="0" y="0"/>
              <a:ext cx="6476355" cy="6090279"/>
            </a:xfrm>
            <a:custGeom>
              <a:avLst/>
              <a:gdLst/>
              <a:ahLst/>
              <a:cxnLst/>
              <a:rect r="r" b="b" t="t" l="l"/>
              <a:pathLst>
                <a:path h="6090279" w="6476355">
                  <a:moveTo>
                    <a:pt x="6351895" y="6090279"/>
                  </a:moveTo>
                  <a:lnTo>
                    <a:pt x="124460" y="6090279"/>
                  </a:lnTo>
                  <a:cubicBezTo>
                    <a:pt x="55880" y="6090279"/>
                    <a:pt x="0" y="6034399"/>
                    <a:pt x="0" y="5965819"/>
                  </a:cubicBezTo>
                  <a:lnTo>
                    <a:pt x="0" y="124460"/>
                  </a:lnTo>
                  <a:cubicBezTo>
                    <a:pt x="0" y="55880"/>
                    <a:pt x="55880" y="0"/>
                    <a:pt x="124460" y="0"/>
                  </a:cubicBezTo>
                  <a:lnTo>
                    <a:pt x="6351895" y="0"/>
                  </a:lnTo>
                  <a:cubicBezTo>
                    <a:pt x="6420475" y="0"/>
                    <a:pt x="6476355" y="55880"/>
                    <a:pt x="6476355" y="124460"/>
                  </a:cubicBezTo>
                  <a:lnTo>
                    <a:pt x="6476355" y="5965819"/>
                  </a:lnTo>
                  <a:cubicBezTo>
                    <a:pt x="6476355" y="6034399"/>
                    <a:pt x="6420475" y="6090279"/>
                    <a:pt x="6351895" y="6090279"/>
                  </a:cubicBezTo>
                  <a:close/>
                </a:path>
              </a:pathLst>
            </a:custGeom>
            <a:solidFill>
              <a:srgbClr val="FFFFFF"/>
            </a:solidFill>
          </p:spPr>
        </p:sp>
      </p:grpSp>
      <p:grpSp>
        <p:nvGrpSpPr>
          <p:cNvPr name="Group 6" id="6"/>
          <p:cNvGrpSpPr/>
          <p:nvPr/>
        </p:nvGrpSpPr>
        <p:grpSpPr>
          <a:xfrm rot="0">
            <a:off x="2631116" y="4603696"/>
            <a:ext cx="4310914" cy="2241500"/>
            <a:chOff x="0" y="0"/>
            <a:chExt cx="5747885" cy="2988667"/>
          </a:xfrm>
        </p:grpSpPr>
        <p:sp>
          <p:nvSpPr>
            <p:cNvPr name="TextBox 7" id="7"/>
            <p:cNvSpPr txBox="true"/>
            <p:nvPr/>
          </p:nvSpPr>
          <p:spPr>
            <a:xfrm rot="0">
              <a:off x="0" y="-38100"/>
              <a:ext cx="5747885" cy="482988"/>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VISUAL STUDIO CODE</a:t>
              </a:r>
            </a:p>
          </p:txBody>
        </p:sp>
        <p:sp>
          <p:nvSpPr>
            <p:cNvPr name="TextBox 8" id="8"/>
            <p:cNvSpPr txBox="true"/>
            <p:nvPr/>
          </p:nvSpPr>
          <p:spPr>
            <a:xfrm rot="0">
              <a:off x="0" y="952433"/>
              <a:ext cx="5747885" cy="2036233"/>
            </a:xfrm>
            <a:prstGeom prst="rect">
              <a:avLst/>
            </a:prstGeom>
          </p:spPr>
          <p:txBody>
            <a:bodyPr anchor="t" rtlCol="false" tIns="0" lIns="0" bIns="0" rIns="0">
              <a:spAutoFit/>
            </a:bodyPr>
            <a:lstStyle/>
            <a:p>
              <a:pPr algn="just">
                <a:lnSpc>
                  <a:spcPts val="3079"/>
                </a:lnSpc>
              </a:pPr>
              <a:r>
                <a:rPr lang="en-US" sz="2199">
                  <a:solidFill>
                    <a:srgbClr val="0E2C4B"/>
                  </a:solidFill>
                  <a:latin typeface="Muli Regular"/>
                </a:rPr>
                <a:t>We have used VS Code for the </a:t>
              </a:r>
              <a:r>
                <a:rPr lang="en-US" sz="2199">
                  <a:solidFill>
                    <a:srgbClr val="F36825"/>
                  </a:solidFill>
                  <a:latin typeface="Muli Regular"/>
                </a:rPr>
                <a:t>developement </a:t>
              </a:r>
              <a:r>
                <a:rPr lang="en-US" sz="2199">
                  <a:solidFill>
                    <a:srgbClr val="0E2C4B"/>
                  </a:solidFill>
                  <a:latin typeface="Muli Regular"/>
                </a:rPr>
                <a:t>of the project  as it is a </a:t>
              </a:r>
              <a:r>
                <a:rPr lang="en-US" sz="2199">
                  <a:solidFill>
                    <a:srgbClr val="F36825"/>
                  </a:solidFill>
                  <a:latin typeface="Muli Regular"/>
                </a:rPr>
                <a:t>open source</a:t>
              </a:r>
              <a:r>
                <a:rPr lang="en-US" sz="2199">
                  <a:solidFill>
                    <a:srgbClr val="0E2C4B"/>
                  </a:solidFill>
                  <a:latin typeface="Muli Regular"/>
                </a:rPr>
                <a:t>, </a:t>
              </a:r>
              <a:r>
                <a:rPr lang="en-US" sz="2199">
                  <a:solidFill>
                    <a:srgbClr val="F36825"/>
                  </a:solidFill>
                  <a:latin typeface="Muli Regular"/>
                </a:rPr>
                <a:t>powerful</a:t>
              </a:r>
              <a:r>
                <a:rPr lang="en-US" sz="2199">
                  <a:solidFill>
                    <a:srgbClr val="0E2C4B"/>
                  </a:solidFill>
                  <a:latin typeface="Muli Regular"/>
                </a:rPr>
                <a:t> and </a:t>
              </a:r>
              <a:r>
                <a:rPr lang="en-US" sz="2199">
                  <a:solidFill>
                    <a:srgbClr val="F36825"/>
                  </a:solidFill>
                  <a:latin typeface="Muli Regular"/>
                </a:rPr>
                <a:t>easy to use</a:t>
              </a:r>
              <a:r>
                <a:rPr lang="en-US" sz="2199">
                  <a:solidFill>
                    <a:srgbClr val="0E2C4B"/>
                  </a:solidFill>
                  <a:latin typeface="Muli Regular"/>
                </a:rPr>
                <a:t> IDE.</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1028700" y="495300"/>
            <a:ext cx="11483511" cy="1066800"/>
          </a:xfrm>
          <a:prstGeom prst="rect">
            <a:avLst/>
          </a:prstGeom>
        </p:spPr>
        <p:txBody>
          <a:bodyPr anchor="t" rtlCol="false" tIns="0" lIns="0" bIns="0" rIns="0">
            <a:spAutoFit/>
          </a:bodyPr>
          <a:lstStyle/>
          <a:p>
            <a:pPr>
              <a:lnSpc>
                <a:spcPts val="8400"/>
              </a:lnSpc>
            </a:pPr>
            <a:r>
              <a:rPr lang="en-US" sz="7000">
                <a:solidFill>
                  <a:srgbClr val="F36825"/>
                </a:solidFill>
                <a:latin typeface="Muli Bold Bold"/>
              </a:rPr>
              <a:t>Technologies </a:t>
            </a:r>
            <a:r>
              <a:rPr lang="en-US" sz="7000">
                <a:solidFill>
                  <a:srgbClr val="0E2C4B"/>
                </a:solidFill>
                <a:latin typeface="Muli Bold Bold"/>
              </a:rPr>
              <a:t>Used</a:t>
            </a:r>
          </a:p>
        </p:txBody>
      </p:sp>
      <p:grpSp>
        <p:nvGrpSpPr>
          <p:cNvPr name="Group 3" id="3"/>
          <p:cNvGrpSpPr/>
          <p:nvPr/>
        </p:nvGrpSpPr>
        <p:grpSpPr>
          <a:xfrm rot="0">
            <a:off x="1028700" y="2770230"/>
            <a:ext cx="5033385" cy="7233156"/>
            <a:chOff x="0" y="0"/>
            <a:chExt cx="4026708" cy="5786524"/>
          </a:xfrm>
        </p:grpSpPr>
        <p:sp>
          <p:nvSpPr>
            <p:cNvPr name="Freeform 4" id="4"/>
            <p:cNvSpPr/>
            <p:nvPr/>
          </p:nvSpPr>
          <p:spPr>
            <a:xfrm>
              <a:off x="0" y="0"/>
              <a:ext cx="4026708" cy="5786524"/>
            </a:xfrm>
            <a:custGeom>
              <a:avLst/>
              <a:gdLst/>
              <a:ahLst/>
              <a:cxnLst/>
              <a:rect r="r" b="b" t="t" l="l"/>
              <a:pathLst>
                <a:path h="5786524" w="4026708">
                  <a:moveTo>
                    <a:pt x="3902248" y="5786524"/>
                  </a:moveTo>
                  <a:lnTo>
                    <a:pt x="124460" y="5786524"/>
                  </a:lnTo>
                  <a:cubicBezTo>
                    <a:pt x="55880" y="5786524"/>
                    <a:pt x="0" y="5730644"/>
                    <a:pt x="0" y="5662064"/>
                  </a:cubicBezTo>
                  <a:lnTo>
                    <a:pt x="0" y="124460"/>
                  </a:lnTo>
                  <a:cubicBezTo>
                    <a:pt x="0" y="55880"/>
                    <a:pt x="55880" y="0"/>
                    <a:pt x="124460" y="0"/>
                  </a:cubicBezTo>
                  <a:lnTo>
                    <a:pt x="3902248" y="0"/>
                  </a:lnTo>
                  <a:cubicBezTo>
                    <a:pt x="3970828" y="0"/>
                    <a:pt x="4026708" y="55880"/>
                    <a:pt x="4026708" y="124460"/>
                  </a:cubicBezTo>
                  <a:lnTo>
                    <a:pt x="4026708" y="5662064"/>
                  </a:lnTo>
                  <a:cubicBezTo>
                    <a:pt x="4026708" y="5730644"/>
                    <a:pt x="3970828" y="5786524"/>
                    <a:pt x="3902248" y="5786524"/>
                  </a:cubicBezTo>
                  <a:close/>
                </a:path>
              </a:pathLst>
            </a:custGeom>
            <a:solidFill>
              <a:srgbClr val="FFFFFF"/>
            </a:solidFill>
          </p:spPr>
        </p:sp>
      </p:grpSp>
      <p:pic>
        <p:nvPicPr>
          <p:cNvPr name="Picture 5" id="5"/>
          <p:cNvPicPr>
            <a:picLocks noChangeAspect="true"/>
          </p:cNvPicPr>
          <p:nvPr/>
        </p:nvPicPr>
        <p:blipFill>
          <a:blip r:embed="rId2"/>
          <a:srcRect l="0" t="5076" r="66" b="5076"/>
          <a:stretch>
            <a:fillRect/>
          </a:stretch>
        </p:blipFill>
        <p:spPr>
          <a:xfrm flipH="false" flipV="false" rot="0">
            <a:off x="1389936" y="1963848"/>
            <a:ext cx="1751447" cy="1574665"/>
          </a:xfrm>
          <a:prstGeom prst="rect">
            <a:avLst/>
          </a:prstGeom>
        </p:spPr>
      </p:pic>
      <p:grpSp>
        <p:nvGrpSpPr>
          <p:cNvPr name="Group 6" id="6"/>
          <p:cNvGrpSpPr/>
          <p:nvPr/>
        </p:nvGrpSpPr>
        <p:grpSpPr>
          <a:xfrm rot="0">
            <a:off x="6513008" y="2751180"/>
            <a:ext cx="5033385" cy="7252206"/>
            <a:chOff x="0" y="0"/>
            <a:chExt cx="4026708" cy="5801764"/>
          </a:xfrm>
        </p:grpSpPr>
        <p:sp>
          <p:nvSpPr>
            <p:cNvPr name="Freeform 7" id="7"/>
            <p:cNvSpPr/>
            <p:nvPr/>
          </p:nvSpPr>
          <p:spPr>
            <a:xfrm>
              <a:off x="0" y="0"/>
              <a:ext cx="4026708" cy="5801764"/>
            </a:xfrm>
            <a:custGeom>
              <a:avLst/>
              <a:gdLst/>
              <a:ahLst/>
              <a:cxnLst/>
              <a:rect r="r" b="b" t="t" l="l"/>
              <a:pathLst>
                <a:path h="5801764" w="4026708">
                  <a:moveTo>
                    <a:pt x="3902248" y="5801764"/>
                  </a:moveTo>
                  <a:lnTo>
                    <a:pt x="124460" y="5801764"/>
                  </a:lnTo>
                  <a:cubicBezTo>
                    <a:pt x="55880" y="5801764"/>
                    <a:pt x="0" y="5745884"/>
                    <a:pt x="0" y="5677304"/>
                  </a:cubicBezTo>
                  <a:lnTo>
                    <a:pt x="0" y="124460"/>
                  </a:lnTo>
                  <a:cubicBezTo>
                    <a:pt x="0" y="55880"/>
                    <a:pt x="55880" y="0"/>
                    <a:pt x="124460" y="0"/>
                  </a:cubicBezTo>
                  <a:lnTo>
                    <a:pt x="3902248" y="0"/>
                  </a:lnTo>
                  <a:cubicBezTo>
                    <a:pt x="3970828" y="0"/>
                    <a:pt x="4026708" y="55880"/>
                    <a:pt x="4026708" y="124460"/>
                  </a:cubicBezTo>
                  <a:lnTo>
                    <a:pt x="4026708" y="5677304"/>
                  </a:lnTo>
                  <a:cubicBezTo>
                    <a:pt x="4026708" y="5745885"/>
                    <a:pt x="3970828" y="5801764"/>
                    <a:pt x="3902248" y="5801764"/>
                  </a:cubicBezTo>
                  <a:close/>
                </a:path>
              </a:pathLst>
            </a:custGeom>
            <a:solidFill>
              <a:srgbClr val="FFFFFF"/>
            </a:solidFill>
          </p:spPr>
        </p:sp>
      </p:grpSp>
      <p:grpSp>
        <p:nvGrpSpPr>
          <p:cNvPr name="Group 8" id="8"/>
          <p:cNvGrpSpPr/>
          <p:nvPr/>
        </p:nvGrpSpPr>
        <p:grpSpPr>
          <a:xfrm rot="0">
            <a:off x="11911462" y="2751180"/>
            <a:ext cx="5033385" cy="7252206"/>
            <a:chOff x="0" y="0"/>
            <a:chExt cx="4026708" cy="5801764"/>
          </a:xfrm>
        </p:grpSpPr>
        <p:sp>
          <p:nvSpPr>
            <p:cNvPr name="Freeform 9" id="9"/>
            <p:cNvSpPr/>
            <p:nvPr/>
          </p:nvSpPr>
          <p:spPr>
            <a:xfrm>
              <a:off x="0" y="0"/>
              <a:ext cx="4026708" cy="5801764"/>
            </a:xfrm>
            <a:custGeom>
              <a:avLst/>
              <a:gdLst/>
              <a:ahLst/>
              <a:cxnLst/>
              <a:rect r="r" b="b" t="t" l="l"/>
              <a:pathLst>
                <a:path h="5801764" w="4026708">
                  <a:moveTo>
                    <a:pt x="3902248" y="5801764"/>
                  </a:moveTo>
                  <a:lnTo>
                    <a:pt x="124460" y="5801764"/>
                  </a:lnTo>
                  <a:cubicBezTo>
                    <a:pt x="55880" y="5801764"/>
                    <a:pt x="0" y="5745884"/>
                    <a:pt x="0" y="5677304"/>
                  </a:cubicBezTo>
                  <a:lnTo>
                    <a:pt x="0" y="124460"/>
                  </a:lnTo>
                  <a:cubicBezTo>
                    <a:pt x="0" y="55880"/>
                    <a:pt x="55880" y="0"/>
                    <a:pt x="124460" y="0"/>
                  </a:cubicBezTo>
                  <a:lnTo>
                    <a:pt x="3902248" y="0"/>
                  </a:lnTo>
                  <a:cubicBezTo>
                    <a:pt x="3970828" y="0"/>
                    <a:pt x="4026708" y="55880"/>
                    <a:pt x="4026708" y="124460"/>
                  </a:cubicBezTo>
                  <a:lnTo>
                    <a:pt x="4026708" y="5677304"/>
                  </a:lnTo>
                  <a:cubicBezTo>
                    <a:pt x="4026708" y="5745885"/>
                    <a:pt x="3970828" y="5801764"/>
                    <a:pt x="3902248" y="5801764"/>
                  </a:cubicBezTo>
                  <a:close/>
                </a:path>
              </a:pathLst>
            </a:custGeom>
            <a:solidFill>
              <a:srgbClr val="FFFFFF"/>
            </a:solidFill>
          </p:spPr>
        </p:sp>
      </p:grpSp>
      <p:pic>
        <p:nvPicPr>
          <p:cNvPr name="Picture 10" id="10"/>
          <p:cNvPicPr>
            <a:picLocks noChangeAspect="true"/>
          </p:cNvPicPr>
          <p:nvPr/>
        </p:nvPicPr>
        <p:blipFill>
          <a:blip r:embed="rId3"/>
          <a:srcRect l="0" t="0" r="187" b="1212"/>
          <a:stretch>
            <a:fillRect/>
          </a:stretch>
        </p:blipFill>
        <p:spPr>
          <a:xfrm flipH="false" flipV="false" rot="0">
            <a:off x="6874243" y="1974981"/>
            <a:ext cx="1607002" cy="1590498"/>
          </a:xfrm>
          <a:prstGeom prst="rect">
            <a:avLst/>
          </a:prstGeom>
        </p:spPr>
      </p:pic>
      <p:pic>
        <p:nvPicPr>
          <p:cNvPr name="Picture 11" id="11"/>
          <p:cNvPicPr>
            <a:picLocks noChangeAspect="true"/>
          </p:cNvPicPr>
          <p:nvPr/>
        </p:nvPicPr>
        <p:blipFill>
          <a:blip r:embed="rId4"/>
          <a:srcRect l="0" t="4908" r="0" b="14559"/>
          <a:stretch>
            <a:fillRect/>
          </a:stretch>
        </p:blipFill>
        <p:spPr>
          <a:xfrm flipH="false" flipV="false" rot="0">
            <a:off x="12093558" y="1447131"/>
            <a:ext cx="2334596" cy="1880107"/>
          </a:xfrm>
          <a:prstGeom prst="rect">
            <a:avLst/>
          </a:prstGeom>
        </p:spPr>
      </p:pic>
      <p:grpSp>
        <p:nvGrpSpPr>
          <p:cNvPr name="Group 12" id="12"/>
          <p:cNvGrpSpPr/>
          <p:nvPr/>
        </p:nvGrpSpPr>
        <p:grpSpPr>
          <a:xfrm rot="0">
            <a:off x="1389936" y="4101746"/>
            <a:ext cx="4310914" cy="4961840"/>
            <a:chOff x="0" y="0"/>
            <a:chExt cx="5747885" cy="6615787"/>
          </a:xfrm>
        </p:grpSpPr>
        <p:sp>
          <p:nvSpPr>
            <p:cNvPr name="TextBox 13" id="13"/>
            <p:cNvSpPr txBox="true"/>
            <p:nvPr/>
          </p:nvSpPr>
          <p:spPr>
            <a:xfrm rot="0">
              <a:off x="0" y="-38100"/>
              <a:ext cx="5747885" cy="482988"/>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FRONT-END</a:t>
              </a:r>
            </a:p>
          </p:txBody>
        </p:sp>
        <p:sp>
          <p:nvSpPr>
            <p:cNvPr name="TextBox 14" id="14"/>
            <p:cNvSpPr txBox="true"/>
            <p:nvPr/>
          </p:nvSpPr>
          <p:spPr>
            <a:xfrm rot="0">
              <a:off x="0" y="952433"/>
              <a:ext cx="5747885" cy="5663354"/>
            </a:xfrm>
            <a:prstGeom prst="rect">
              <a:avLst/>
            </a:prstGeom>
          </p:spPr>
          <p:txBody>
            <a:bodyPr anchor="t" rtlCol="false" tIns="0" lIns="0" bIns="0" rIns="0">
              <a:spAutoFit/>
            </a:bodyPr>
            <a:lstStyle/>
            <a:p>
              <a:pPr algn="just">
                <a:lnSpc>
                  <a:spcPts val="3079"/>
                </a:lnSpc>
              </a:pPr>
              <a:r>
                <a:rPr lang="en-US" sz="2199">
                  <a:solidFill>
                    <a:srgbClr val="0E2C4B"/>
                  </a:solidFill>
                  <a:latin typeface="Muli Regular"/>
                </a:rPr>
                <a:t>The front-end development of the project is done with </a:t>
              </a:r>
              <a:r>
                <a:rPr lang="en-US" sz="2199">
                  <a:solidFill>
                    <a:srgbClr val="F36825"/>
                  </a:solidFill>
                  <a:latin typeface="Muli Regular"/>
                </a:rPr>
                <a:t>React JS</a:t>
              </a:r>
              <a:r>
                <a:rPr lang="en-US" sz="2199">
                  <a:solidFill>
                    <a:srgbClr val="0E2C4B"/>
                  </a:solidFill>
                  <a:latin typeface="Muli Regular"/>
                </a:rPr>
                <a:t> in which we ensure to provide a user-friendly UI (User Interface) with a </a:t>
              </a:r>
              <a:r>
                <a:rPr lang="en-US" sz="2199">
                  <a:solidFill>
                    <a:srgbClr val="F36825"/>
                  </a:solidFill>
                  <a:latin typeface="Muli Regular"/>
                </a:rPr>
                <a:t>responsive layout </a:t>
              </a:r>
              <a:r>
                <a:rPr lang="en-US" sz="2199">
                  <a:solidFill>
                    <a:srgbClr val="0E2C4B"/>
                  </a:solidFill>
                  <a:latin typeface="Muli Regular"/>
                </a:rPr>
                <a:t>suitable for any screen size device with some different sections containing the introduction and how to use Password Tester effectively for their different accounts. </a:t>
              </a:r>
            </a:p>
          </p:txBody>
        </p:sp>
      </p:grpSp>
      <p:grpSp>
        <p:nvGrpSpPr>
          <p:cNvPr name="Group 15" id="15"/>
          <p:cNvGrpSpPr/>
          <p:nvPr/>
        </p:nvGrpSpPr>
        <p:grpSpPr>
          <a:xfrm rot="0">
            <a:off x="6874243" y="3907436"/>
            <a:ext cx="4310914" cy="5350460"/>
            <a:chOff x="0" y="0"/>
            <a:chExt cx="5747885" cy="7133947"/>
          </a:xfrm>
        </p:grpSpPr>
        <p:sp>
          <p:nvSpPr>
            <p:cNvPr name="TextBox 16" id="16"/>
            <p:cNvSpPr txBox="true"/>
            <p:nvPr/>
          </p:nvSpPr>
          <p:spPr>
            <a:xfrm rot="0">
              <a:off x="0" y="-38100"/>
              <a:ext cx="5747885" cy="482988"/>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BACK-END</a:t>
              </a:r>
            </a:p>
          </p:txBody>
        </p:sp>
        <p:sp>
          <p:nvSpPr>
            <p:cNvPr name="TextBox 17" id="17"/>
            <p:cNvSpPr txBox="true"/>
            <p:nvPr/>
          </p:nvSpPr>
          <p:spPr>
            <a:xfrm rot="0">
              <a:off x="0" y="952433"/>
              <a:ext cx="5747885" cy="6181513"/>
            </a:xfrm>
            <a:prstGeom prst="rect">
              <a:avLst/>
            </a:prstGeom>
          </p:spPr>
          <p:txBody>
            <a:bodyPr anchor="t" rtlCol="false" tIns="0" lIns="0" bIns="0" rIns="0">
              <a:spAutoFit/>
            </a:bodyPr>
            <a:lstStyle/>
            <a:p>
              <a:pPr algn="just">
                <a:lnSpc>
                  <a:spcPts val="3079"/>
                </a:lnSpc>
              </a:pPr>
              <a:r>
                <a:rPr lang="en-US" sz="2199">
                  <a:solidFill>
                    <a:srgbClr val="0E2C4B"/>
                  </a:solidFill>
                  <a:latin typeface="Muli Regular"/>
                </a:rPr>
                <a:t>The backend of the project is developed with </a:t>
              </a:r>
              <a:r>
                <a:rPr lang="en-US" sz="2199">
                  <a:solidFill>
                    <a:srgbClr val="F36825"/>
                  </a:solidFill>
                  <a:latin typeface="Muli Regular"/>
                </a:rPr>
                <a:t>Node JS </a:t>
              </a:r>
              <a:r>
                <a:rPr lang="en-US" sz="2199">
                  <a:solidFill>
                    <a:srgbClr val="0E2C4B"/>
                  </a:solidFill>
                  <a:latin typeface="Muli Regular"/>
                </a:rPr>
                <a:t>which handles the cryptography part, where it converts the user entered plain text passwords into an encrypted form using the </a:t>
              </a:r>
              <a:r>
                <a:rPr lang="en-US" sz="2199">
                  <a:solidFill>
                    <a:srgbClr val="F36825"/>
                  </a:solidFill>
                  <a:latin typeface="Muli Regular"/>
                </a:rPr>
                <a:t>AES-256-CTR</a:t>
              </a:r>
              <a:r>
                <a:rPr lang="en-US" sz="2199">
                  <a:solidFill>
                    <a:srgbClr val="0E2C4B"/>
                  </a:solidFill>
                  <a:latin typeface="Muli Regular"/>
                </a:rPr>
                <a:t> algorithm which is imported from the "crypto" module present in Node JS and whenever the user wants to get the password back it will be decrypted and returned back.</a:t>
              </a:r>
            </a:p>
          </p:txBody>
        </p:sp>
      </p:grpSp>
      <p:grpSp>
        <p:nvGrpSpPr>
          <p:cNvPr name="Group 18" id="18"/>
          <p:cNvGrpSpPr/>
          <p:nvPr/>
        </p:nvGrpSpPr>
        <p:grpSpPr>
          <a:xfrm rot="0">
            <a:off x="12272697" y="3570251"/>
            <a:ext cx="4310914" cy="6290260"/>
            <a:chOff x="0" y="0"/>
            <a:chExt cx="5747885" cy="8387013"/>
          </a:xfrm>
        </p:grpSpPr>
        <p:sp>
          <p:nvSpPr>
            <p:cNvPr name="TextBox 19" id="19"/>
            <p:cNvSpPr txBox="true"/>
            <p:nvPr/>
          </p:nvSpPr>
          <p:spPr>
            <a:xfrm rot="0">
              <a:off x="0" y="-38100"/>
              <a:ext cx="5747885" cy="482988"/>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DATABASE</a:t>
              </a:r>
            </a:p>
          </p:txBody>
        </p:sp>
        <p:sp>
          <p:nvSpPr>
            <p:cNvPr name="TextBox 20" id="20"/>
            <p:cNvSpPr txBox="true"/>
            <p:nvPr/>
          </p:nvSpPr>
          <p:spPr>
            <a:xfrm rot="0">
              <a:off x="0" y="952433"/>
              <a:ext cx="5747885" cy="7434580"/>
            </a:xfrm>
            <a:prstGeom prst="rect">
              <a:avLst/>
            </a:prstGeom>
          </p:spPr>
          <p:txBody>
            <a:bodyPr anchor="t" rtlCol="false" tIns="0" lIns="0" bIns="0" rIns="0">
              <a:spAutoFit/>
            </a:bodyPr>
            <a:lstStyle/>
            <a:p>
              <a:pPr algn="just">
                <a:lnSpc>
                  <a:spcPts val="2940"/>
                </a:lnSpc>
              </a:pPr>
              <a:r>
                <a:rPr lang="en-US" sz="2100">
                  <a:solidFill>
                    <a:srgbClr val="0E2C4B"/>
                  </a:solidFill>
                  <a:latin typeface="Muli Regular"/>
                </a:rPr>
                <a:t>For Database, </a:t>
              </a:r>
              <a:r>
                <a:rPr lang="en-US" sz="2100">
                  <a:solidFill>
                    <a:srgbClr val="F36825"/>
                  </a:solidFill>
                  <a:latin typeface="Muli Regular"/>
                </a:rPr>
                <a:t>MySQL workbench</a:t>
              </a:r>
              <a:r>
                <a:rPr lang="en-US" sz="2100">
                  <a:solidFill>
                    <a:srgbClr val="0E2C4B"/>
                  </a:solidFill>
                  <a:latin typeface="Muli Regular"/>
                </a:rPr>
                <a:t> is used which contains four columns id, password, title, and iv. Where the id column contains a serial number for every new password, the password column contains the </a:t>
              </a:r>
              <a:r>
                <a:rPr lang="en-US" sz="2100">
                  <a:solidFill>
                    <a:srgbClr val="F36825"/>
                  </a:solidFill>
                  <a:latin typeface="Muli Regular"/>
                </a:rPr>
                <a:t>encrypted passwords</a:t>
              </a:r>
              <a:r>
                <a:rPr lang="en-US" sz="2100">
                  <a:solidFill>
                    <a:srgbClr val="0E2C4B"/>
                  </a:solidFill>
                  <a:latin typeface="Muli Regular"/>
                </a:rPr>
                <a:t>, the title column contains every account name where the password is used and the iv column contains the encrypted numbers which act as an identifier to the encrypted passwords and also used for the decryption process also.</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1028700" y="1764328"/>
            <a:ext cx="6173123" cy="4457031"/>
            <a:chOff x="0" y="0"/>
            <a:chExt cx="8230830" cy="5942707"/>
          </a:xfrm>
        </p:grpSpPr>
        <p:sp>
          <p:nvSpPr>
            <p:cNvPr name="TextBox 3" id="3"/>
            <p:cNvSpPr txBox="true"/>
            <p:nvPr/>
          </p:nvSpPr>
          <p:spPr>
            <a:xfrm rot="0">
              <a:off x="0" y="9525"/>
              <a:ext cx="8230830" cy="4257675"/>
            </a:xfrm>
            <a:prstGeom prst="rect">
              <a:avLst/>
            </a:prstGeom>
          </p:spPr>
          <p:txBody>
            <a:bodyPr anchor="t" rtlCol="false" tIns="0" lIns="0" bIns="0" rIns="0">
              <a:spAutoFit/>
            </a:bodyPr>
            <a:lstStyle/>
            <a:p>
              <a:pPr>
                <a:lnSpc>
                  <a:spcPts val="8399"/>
                </a:lnSpc>
              </a:pPr>
              <a:r>
                <a:rPr lang="en-US" sz="6999">
                  <a:solidFill>
                    <a:srgbClr val="0E2C4B"/>
                  </a:solidFill>
                  <a:latin typeface="Muli Bold Bold"/>
                </a:rPr>
                <a:t>Folders</a:t>
              </a:r>
            </a:p>
            <a:p>
              <a:pPr>
                <a:lnSpc>
                  <a:spcPts val="8399"/>
                </a:lnSpc>
              </a:pPr>
              <a:r>
                <a:rPr lang="en-US" sz="6999">
                  <a:solidFill>
                    <a:srgbClr val="0E2C4B"/>
                  </a:solidFill>
                  <a:latin typeface="Muli Bold Bold"/>
                </a:rPr>
                <a:t>Hierarchy </a:t>
              </a:r>
            </a:p>
            <a:p>
              <a:pPr>
                <a:lnSpc>
                  <a:spcPts val="8400"/>
                </a:lnSpc>
              </a:pPr>
              <a:r>
                <a:rPr lang="en-US" sz="6999">
                  <a:solidFill>
                    <a:srgbClr val="0E2C4B"/>
                  </a:solidFill>
                  <a:latin typeface="Muli Bold Bold"/>
                </a:rPr>
                <a:t>Explained</a:t>
              </a:r>
            </a:p>
          </p:txBody>
        </p:sp>
        <p:grpSp>
          <p:nvGrpSpPr>
            <p:cNvPr name="Group 4" id="4"/>
            <p:cNvGrpSpPr/>
            <p:nvPr/>
          </p:nvGrpSpPr>
          <p:grpSpPr>
            <a:xfrm rot="0">
              <a:off x="0" y="4842041"/>
              <a:ext cx="6702579" cy="1100667"/>
              <a:chOff x="0" y="0"/>
              <a:chExt cx="4021547" cy="660400"/>
            </a:xfrm>
          </p:grpSpPr>
          <p:sp>
            <p:nvSpPr>
              <p:cNvPr name="Freeform 5" id="5"/>
              <p:cNvSpPr/>
              <p:nvPr/>
            </p:nvSpPr>
            <p:spPr>
              <a:xfrm>
                <a:off x="0" y="0"/>
                <a:ext cx="4021548" cy="660400"/>
              </a:xfrm>
              <a:custGeom>
                <a:avLst/>
                <a:gdLst/>
                <a:ahLst/>
                <a:cxnLst/>
                <a:rect r="r" b="b" t="t" l="l"/>
                <a:pathLst>
                  <a:path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p:spPr>
          </p:sp>
        </p:grpSp>
        <p:sp>
          <p:nvSpPr>
            <p:cNvPr name="TextBox 6" id="6"/>
            <p:cNvSpPr txBox="true"/>
            <p:nvPr/>
          </p:nvSpPr>
          <p:spPr>
            <a:xfrm rot="0">
              <a:off x="693230" y="5077343"/>
              <a:ext cx="5587728" cy="554919"/>
            </a:xfrm>
            <a:prstGeom prst="rect">
              <a:avLst/>
            </a:prstGeom>
          </p:spPr>
          <p:txBody>
            <a:bodyPr anchor="t" rtlCol="false" tIns="0" lIns="0" bIns="0" rIns="0">
              <a:spAutoFit/>
            </a:bodyPr>
            <a:lstStyle/>
            <a:p>
              <a:pPr>
                <a:lnSpc>
                  <a:spcPts val="3360"/>
                </a:lnSpc>
              </a:pPr>
              <a:r>
                <a:rPr lang="en-US" sz="2800">
                  <a:solidFill>
                    <a:srgbClr val="FFFFFF"/>
                  </a:solidFill>
                  <a:latin typeface="Muli Regular Bold"/>
                </a:rPr>
                <a:t>Points for discussion</a:t>
              </a:r>
            </a:p>
          </p:txBody>
        </p:sp>
      </p:grpSp>
      <p:grpSp>
        <p:nvGrpSpPr>
          <p:cNvPr name="Group 7" id="7"/>
          <p:cNvGrpSpPr/>
          <p:nvPr/>
        </p:nvGrpSpPr>
        <p:grpSpPr>
          <a:xfrm rot="0">
            <a:off x="8074647" y="236488"/>
            <a:ext cx="8693199" cy="9814023"/>
            <a:chOff x="0" y="0"/>
            <a:chExt cx="6954559" cy="7851218"/>
          </a:xfrm>
        </p:grpSpPr>
        <p:sp>
          <p:nvSpPr>
            <p:cNvPr name="Freeform 8" id="8"/>
            <p:cNvSpPr/>
            <p:nvPr/>
          </p:nvSpPr>
          <p:spPr>
            <a:xfrm>
              <a:off x="0" y="0"/>
              <a:ext cx="6954559" cy="7851218"/>
            </a:xfrm>
            <a:custGeom>
              <a:avLst/>
              <a:gdLst/>
              <a:ahLst/>
              <a:cxnLst/>
              <a:rect r="r" b="b" t="t" l="l"/>
              <a:pathLst>
                <a:path h="7851218" w="6954559">
                  <a:moveTo>
                    <a:pt x="6830099" y="7851218"/>
                  </a:moveTo>
                  <a:lnTo>
                    <a:pt x="124460" y="7851218"/>
                  </a:lnTo>
                  <a:cubicBezTo>
                    <a:pt x="55880" y="7851218"/>
                    <a:pt x="0" y="7795338"/>
                    <a:pt x="0" y="7726759"/>
                  </a:cubicBezTo>
                  <a:lnTo>
                    <a:pt x="0" y="124460"/>
                  </a:lnTo>
                  <a:cubicBezTo>
                    <a:pt x="0" y="55880"/>
                    <a:pt x="55880" y="0"/>
                    <a:pt x="124460" y="0"/>
                  </a:cubicBezTo>
                  <a:lnTo>
                    <a:pt x="6830099" y="0"/>
                  </a:lnTo>
                  <a:cubicBezTo>
                    <a:pt x="6898680" y="0"/>
                    <a:pt x="6954559" y="55880"/>
                    <a:pt x="6954559" y="124460"/>
                  </a:cubicBezTo>
                  <a:lnTo>
                    <a:pt x="6954559" y="7726759"/>
                  </a:lnTo>
                  <a:cubicBezTo>
                    <a:pt x="6954559" y="7795339"/>
                    <a:pt x="6898680" y="7851218"/>
                    <a:pt x="6830099" y="7851218"/>
                  </a:cubicBezTo>
                  <a:close/>
                </a:path>
              </a:pathLst>
            </a:custGeom>
            <a:solidFill>
              <a:srgbClr val="FFFFFF"/>
            </a:solidFill>
          </p:spPr>
        </p:sp>
      </p:grpSp>
      <p:grpSp>
        <p:nvGrpSpPr>
          <p:cNvPr name="Group 9" id="9"/>
          <p:cNvGrpSpPr>
            <a:grpSpLocks noChangeAspect="true"/>
          </p:cNvGrpSpPr>
          <p:nvPr/>
        </p:nvGrpSpPr>
        <p:grpSpPr>
          <a:xfrm rot="0">
            <a:off x="9528008" y="803643"/>
            <a:ext cx="5786476" cy="8679714"/>
            <a:chOff x="0" y="0"/>
            <a:chExt cx="6350000" cy="9525000"/>
          </a:xfrm>
        </p:grpSpPr>
        <p:sp>
          <p:nvSpPr>
            <p:cNvPr name="Freeform 10" id="10"/>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0" r="0" t="-258" b="-3918"/>
              </a:stretch>
            </a:blipFill>
          </p:spPr>
        </p:sp>
      </p:gr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171840" y="304831"/>
            <a:ext cx="498812" cy="498812"/>
          </a:xfrm>
          <a:prstGeom prst="rect">
            <a:avLst/>
          </a:prstGeom>
        </p:spPr>
      </p:pic>
      <p:sp>
        <p:nvSpPr>
          <p:cNvPr name="TextBox 12" id="12"/>
          <p:cNvSpPr txBox="true"/>
          <p:nvPr/>
        </p:nvSpPr>
        <p:spPr>
          <a:xfrm rot="0">
            <a:off x="1028700" y="6829127"/>
            <a:ext cx="5704818" cy="1693545"/>
          </a:xfrm>
          <a:prstGeom prst="rect">
            <a:avLst/>
          </a:prstGeom>
        </p:spPr>
        <p:txBody>
          <a:bodyPr anchor="t" rtlCol="false" tIns="0" lIns="0" bIns="0" rIns="0">
            <a:spAutoFit/>
          </a:bodyPr>
          <a:lstStyle/>
          <a:p>
            <a:pPr>
              <a:lnSpc>
                <a:spcPts val="3359"/>
              </a:lnSpc>
            </a:pPr>
            <a:r>
              <a:rPr lang="en-US" sz="2400">
                <a:solidFill>
                  <a:srgbClr val="0E2C4B"/>
                </a:solidFill>
                <a:latin typeface="Muli Regular"/>
              </a:rPr>
              <a:t>This is the hierarchy system of the folder where </a:t>
            </a:r>
            <a:r>
              <a:rPr lang="en-US" sz="2400">
                <a:solidFill>
                  <a:srgbClr val="F36825"/>
                </a:solidFill>
                <a:latin typeface="Muli Regular"/>
              </a:rPr>
              <a:t>Reacts JS</a:t>
            </a:r>
            <a:r>
              <a:rPr lang="en-US" sz="2400">
                <a:solidFill>
                  <a:srgbClr val="0E2C4B"/>
                </a:solidFill>
                <a:latin typeface="Muli Regular"/>
              </a:rPr>
              <a:t> is installed in the </a:t>
            </a:r>
            <a:r>
              <a:rPr lang="en-US" sz="2400">
                <a:solidFill>
                  <a:srgbClr val="F36825"/>
                </a:solidFill>
                <a:latin typeface="Muli Regular"/>
              </a:rPr>
              <a:t>client</a:t>
            </a:r>
            <a:r>
              <a:rPr lang="en-US" sz="2400">
                <a:solidFill>
                  <a:srgbClr val="0E2C4B"/>
                </a:solidFill>
                <a:latin typeface="Muli Regular"/>
              </a:rPr>
              <a:t> folder and </a:t>
            </a:r>
            <a:r>
              <a:rPr lang="en-US" sz="2400">
                <a:solidFill>
                  <a:srgbClr val="F36825"/>
                </a:solidFill>
                <a:latin typeface="Muli Regular"/>
              </a:rPr>
              <a:t>Node JS</a:t>
            </a:r>
            <a:r>
              <a:rPr lang="en-US" sz="2400">
                <a:solidFill>
                  <a:srgbClr val="0E2C4B"/>
                </a:solidFill>
                <a:latin typeface="Muli Regular"/>
              </a:rPr>
              <a:t> is installed in the </a:t>
            </a:r>
            <a:r>
              <a:rPr lang="en-US" sz="2400">
                <a:solidFill>
                  <a:srgbClr val="F36825"/>
                </a:solidFill>
                <a:latin typeface="Muli Regular"/>
              </a:rPr>
              <a:t>server </a:t>
            </a:r>
            <a:r>
              <a:rPr lang="en-US" sz="2400">
                <a:solidFill>
                  <a:srgbClr val="0E2C4B"/>
                </a:solidFill>
                <a:latin typeface="Muli Regular"/>
              </a:rPr>
              <a:t>folder.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1028700" y="495300"/>
            <a:ext cx="11483511" cy="1066800"/>
          </a:xfrm>
          <a:prstGeom prst="rect">
            <a:avLst/>
          </a:prstGeom>
        </p:spPr>
        <p:txBody>
          <a:bodyPr anchor="t" rtlCol="false" tIns="0" lIns="0" bIns="0" rIns="0">
            <a:spAutoFit/>
          </a:bodyPr>
          <a:lstStyle/>
          <a:p>
            <a:pPr>
              <a:lnSpc>
                <a:spcPts val="8400"/>
              </a:lnSpc>
            </a:pPr>
            <a:r>
              <a:rPr lang="en-US" sz="7000">
                <a:solidFill>
                  <a:srgbClr val="F36825"/>
                </a:solidFill>
                <a:latin typeface="Muli Bold Bold"/>
              </a:rPr>
              <a:t>Front-End </a:t>
            </a:r>
            <a:r>
              <a:rPr lang="en-US" sz="7000">
                <a:solidFill>
                  <a:srgbClr val="0E2C4B"/>
                </a:solidFill>
                <a:latin typeface="Muli Bold Bold"/>
              </a:rPr>
              <a:t>Explained</a:t>
            </a:r>
          </a:p>
        </p:txBody>
      </p:sp>
      <p:grpSp>
        <p:nvGrpSpPr>
          <p:cNvPr name="Group 3" id="3"/>
          <p:cNvGrpSpPr/>
          <p:nvPr/>
        </p:nvGrpSpPr>
        <p:grpSpPr>
          <a:xfrm rot="0">
            <a:off x="1028700" y="2751180"/>
            <a:ext cx="7908389" cy="7252206"/>
            <a:chOff x="0" y="0"/>
            <a:chExt cx="6326711" cy="5801764"/>
          </a:xfrm>
        </p:grpSpPr>
        <p:sp>
          <p:nvSpPr>
            <p:cNvPr name="Freeform 4" id="4"/>
            <p:cNvSpPr/>
            <p:nvPr/>
          </p:nvSpPr>
          <p:spPr>
            <a:xfrm>
              <a:off x="0" y="0"/>
              <a:ext cx="6326711" cy="5801764"/>
            </a:xfrm>
            <a:custGeom>
              <a:avLst/>
              <a:gdLst/>
              <a:ahLst/>
              <a:cxnLst/>
              <a:rect r="r" b="b" t="t" l="l"/>
              <a:pathLst>
                <a:path h="5801764" w="6326711">
                  <a:moveTo>
                    <a:pt x="6202250" y="5801764"/>
                  </a:moveTo>
                  <a:lnTo>
                    <a:pt x="124460" y="5801764"/>
                  </a:lnTo>
                  <a:cubicBezTo>
                    <a:pt x="55880" y="5801764"/>
                    <a:pt x="0" y="5745884"/>
                    <a:pt x="0" y="5677304"/>
                  </a:cubicBezTo>
                  <a:lnTo>
                    <a:pt x="0" y="124460"/>
                  </a:lnTo>
                  <a:cubicBezTo>
                    <a:pt x="0" y="55880"/>
                    <a:pt x="55880" y="0"/>
                    <a:pt x="124460" y="0"/>
                  </a:cubicBezTo>
                  <a:lnTo>
                    <a:pt x="6202251" y="0"/>
                  </a:lnTo>
                  <a:cubicBezTo>
                    <a:pt x="6270831" y="0"/>
                    <a:pt x="6326711" y="55880"/>
                    <a:pt x="6326711" y="124460"/>
                  </a:cubicBezTo>
                  <a:lnTo>
                    <a:pt x="6326711" y="5677304"/>
                  </a:lnTo>
                  <a:cubicBezTo>
                    <a:pt x="6326711" y="5745885"/>
                    <a:pt x="6270831" y="5801764"/>
                    <a:pt x="6202251" y="5801764"/>
                  </a:cubicBezTo>
                  <a:close/>
                </a:path>
              </a:pathLst>
            </a:custGeom>
            <a:solidFill>
              <a:srgbClr val="FFFFFF"/>
            </a:solidFill>
          </p:spPr>
        </p:sp>
      </p:grpSp>
      <p:pic>
        <p:nvPicPr>
          <p:cNvPr name="Picture 5" id="5"/>
          <p:cNvPicPr>
            <a:picLocks noChangeAspect="true"/>
          </p:cNvPicPr>
          <p:nvPr/>
        </p:nvPicPr>
        <p:blipFill>
          <a:blip r:embed="rId2"/>
          <a:srcRect l="0" t="5076" r="66" b="5076"/>
          <a:stretch>
            <a:fillRect/>
          </a:stretch>
        </p:blipFill>
        <p:spPr>
          <a:xfrm flipH="false" flipV="false" rot="0">
            <a:off x="1389936" y="1858211"/>
            <a:ext cx="1751447" cy="1574665"/>
          </a:xfrm>
          <a:prstGeom prst="rect">
            <a:avLst/>
          </a:prstGeom>
        </p:spPr>
      </p:pic>
      <p:grpSp>
        <p:nvGrpSpPr>
          <p:cNvPr name="Group 6" id="6"/>
          <p:cNvGrpSpPr/>
          <p:nvPr/>
        </p:nvGrpSpPr>
        <p:grpSpPr>
          <a:xfrm rot="0">
            <a:off x="9350911" y="2751180"/>
            <a:ext cx="7908389" cy="7252206"/>
            <a:chOff x="0" y="0"/>
            <a:chExt cx="6326711" cy="5801764"/>
          </a:xfrm>
        </p:grpSpPr>
        <p:sp>
          <p:nvSpPr>
            <p:cNvPr name="Freeform 7" id="7"/>
            <p:cNvSpPr/>
            <p:nvPr/>
          </p:nvSpPr>
          <p:spPr>
            <a:xfrm>
              <a:off x="0" y="0"/>
              <a:ext cx="6326711" cy="5801764"/>
            </a:xfrm>
            <a:custGeom>
              <a:avLst/>
              <a:gdLst/>
              <a:ahLst/>
              <a:cxnLst/>
              <a:rect r="r" b="b" t="t" l="l"/>
              <a:pathLst>
                <a:path h="5801764" w="6326711">
                  <a:moveTo>
                    <a:pt x="6202250" y="5801764"/>
                  </a:moveTo>
                  <a:lnTo>
                    <a:pt x="124460" y="5801764"/>
                  </a:lnTo>
                  <a:cubicBezTo>
                    <a:pt x="55880" y="5801764"/>
                    <a:pt x="0" y="5745884"/>
                    <a:pt x="0" y="5677304"/>
                  </a:cubicBezTo>
                  <a:lnTo>
                    <a:pt x="0" y="124460"/>
                  </a:lnTo>
                  <a:cubicBezTo>
                    <a:pt x="0" y="55880"/>
                    <a:pt x="55880" y="0"/>
                    <a:pt x="124460" y="0"/>
                  </a:cubicBezTo>
                  <a:lnTo>
                    <a:pt x="6202251" y="0"/>
                  </a:lnTo>
                  <a:cubicBezTo>
                    <a:pt x="6270831" y="0"/>
                    <a:pt x="6326711" y="55880"/>
                    <a:pt x="6326711" y="124460"/>
                  </a:cubicBezTo>
                  <a:lnTo>
                    <a:pt x="6326711" y="5677304"/>
                  </a:lnTo>
                  <a:cubicBezTo>
                    <a:pt x="6326711" y="5745885"/>
                    <a:pt x="6270831" y="5801764"/>
                    <a:pt x="6202251" y="5801764"/>
                  </a:cubicBezTo>
                  <a:close/>
                </a:path>
              </a:pathLst>
            </a:custGeom>
            <a:solidFill>
              <a:srgbClr val="FFFFFF"/>
            </a:solidFill>
          </p:spPr>
        </p:sp>
      </p:grpSp>
      <p:grpSp>
        <p:nvGrpSpPr>
          <p:cNvPr name="Group 8" id="8"/>
          <p:cNvGrpSpPr/>
          <p:nvPr/>
        </p:nvGrpSpPr>
        <p:grpSpPr>
          <a:xfrm rot="0">
            <a:off x="10026601" y="3907436"/>
            <a:ext cx="6669315" cy="3795980"/>
            <a:chOff x="0" y="0"/>
            <a:chExt cx="8892420" cy="5061307"/>
          </a:xfrm>
        </p:grpSpPr>
        <p:sp>
          <p:nvSpPr>
            <p:cNvPr name="TextBox 9" id="9"/>
            <p:cNvSpPr txBox="true"/>
            <p:nvPr/>
          </p:nvSpPr>
          <p:spPr>
            <a:xfrm rot="0">
              <a:off x="0" y="-38100"/>
              <a:ext cx="8892420" cy="482988"/>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STYLING</a:t>
              </a:r>
            </a:p>
          </p:txBody>
        </p:sp>
        <p:sp>
          <p:nvSpPr>
            <p:cNvPr name="TextBox 10" id="10"/>
            <p:cNvSpPr txBox="true"/>
            <p:nvPr/>
          </p:nvSpPr>
          <p:spPr>
            <a:xfrm rot="0">
              <a:off x="0" y="952433"/>
              <a:ext cx="8892420" cy="4108873"/>
            </a:xfrm>
            <a:prstGeom prst="rect">
              <a:avLst/>
            </a:prstGeom>
          </p:spPr>
          <p:txBody>
            <a:bodyPr anchor="t" rtlCol="false" tIns="0" lIns="0" bIns="0" rIns="0">
              <a:spAutoFit/>
            </a:bodyPr>
            <a:lstStyle/>
            <a:p>
              <a:pPr algn="just">
                <a:lnSpc>
                  <a:spcPts val="3079"/>
                </a:lnSpc>
              </a:pPr>
              <a:r>
                <a:rPr lang="en-US" sz="2199">
                  <a:solidFill>
                    <a:srgbClr val="0E2C4B"/>
                  </a:solidFill>
                  <a:latin typeface="Muli Regular"/>
                </a:rPr>
                <a:t>Bootstrap is a free and open-source CSS framework. It contains CSS- and JavaScript-based design templates for typography, forms, buttons, navigation, and other interface components.</a:t>
              </a:r>
            </a:p>
            <a:p>
              <a:pPr algn="just">
                <a:lnSpc>
                  <a:spcPts val="3079"/>
                </a:lnSpc>
              </a:pPr>
            </a:p>
            <a:p>
              <a:pPr algn="just">
                <a:lnSpc>
                  <a:spcPts val="3079"/>
                </a:lnSpc>
              </a:pPr>
              <a:r>
                <a:rPr lang="en-US" sz="2199">
                  <a:solidFill>
                    <a:srgbClr val="0E2C4B"/>
                  </a:solidFill>
                  <a:latin typeface="Muli Regular"/>
                </a:rPr>
                <a:t>The structure is being designed by </a:t>
              </a:r>
              <a:r>
                <a:rPr lang="en-US" sz="2199">
                  <a:solidFill>
                    <a:srgbClr val="F36825"/>
                  </a:solidFill>
                  <a:latin typeface="Muli Regular"/>
                </a:rPr>
                <a:t>Bootstrap 5 </a:t>
              </a:r>
              <a:r>
                <a:rPr lang="en-US" sz="2199">
                  <a:solidFill>
                    <a:srgbClr val="0E2C4B"/>
                  </a:solidFill>
                  <a:latin typeface="Muli Regular"/>
                </a:rPr>
                <a:t>to give it a advanced look although we have kept the overall design </a:t>
              </a:r>
              <a:r>
                <a:rPr lang="en-US" sz="2199">
                  <a:solidFill>
                    <a:srgbClr val="F36825"/>
                  </a:solidFill>
                  <a:latin typeface="Muli Regular"/>
                </a:rPr>
                <a:t>decent</a:t>
              </a:r>
              <a:r>
                <a:rPr lang="en-US" sz="2199">
                  <a:solidFill>
                    <a:srgbClr val="0E2C4B"/>
                  </a:solidFill>
                  <a:latin typeface="Muli Regular"/>
                </a:rPr>
                <a:t> and </a:t>
              </a:r>
              <a:r>
                <a:rPr lang="en-US" sz="2199">
                  <a:solidFill>
                    <a:srgbClr val="F36825"/>
                  </a:solidFill>
                  <a:latin typeface="Muli Regular"/>
                </a:rPr>
                <a:t>non-fancy</a:t>
              </a:r>
              <a:r>
                <a:rPr lang="en-US" sz="2199">
                  <a:solidFill>
                    <a:srgbClr val="0E2C4B"/>
                  </a:solidFill>
                  <a:latin typeface="Muli Regular"/>
                </a:rPr>
                <a:t> type.</a:t>
              </a:r>
            </a:p>
          </p:txBody>
        </p:sp>
      </p:gr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026601" y="1858211"/>
            <a:ext cx="1363390" cy="1363390"/>
          </a:xfrm>
          <a:prstGeom prst="rect">
            <a:avLst/>
          </a:prstGeom>
        </p:spPr>
      </p:pic>
      <p:grpSp>
        <p:nvGrpSpPr>
          <p:cNvPr name="Group 12" id="12"/>
          <p:cNvGrpSpPr/>
          <p:nvPr/>
        </p:nvGrpSpPr>
        <p:grpSpPr>
          <a:xfrm rot="0">
            <a:off x="1389936" y="4101746"/>
            <a:ext cx="7006229" cy="4961840"/>
            <a:chOff x="0" y="0"/>
            <a:chExt cx="9341639" cy="6615787"/>
          </a:xfrm>
        </p:grpSpPr>
        <p:sp>
          <p:nvSpPr>
            <p:cNvPr name="TextBox 13" id="13"/>
            <p:cNvSpPr txBox="true"/>
            <p:nvPr/>
          </p:nvSpPr>
          <p:spPr>
            <a:xfrm rot="0">
              <a:off x="0" y="-38100"/>
              <a:ext cx="9341639" cy="482988"/>
            </a:xfrm>
            <a:prstGeom prst="rect">
              <a:avLst/>
            </a:prstGeom>
          </p:spPr>
          <p:txBody>
            <a:bodyPr anchor="t" rtlCol="false" tIns="0" lIns="0" bIns="0" rIns="0">
              <a:spAutoFit/>
            </a:bodyPr>
            <a:lstStyle/>
            <a:p>
              <a:pPr>
                <a:lnSpc>
                  <a:spcPts val="3079"/>
                </a:lnSpc>
              </a:pPr>
              <a:r>
                <a:rPr lang="en-US" sz="2199">
                  <a:solidFill>
                    <a:srgbClr val="0E2C4B"/>
                  </a:solidFill>
                  <a:latin typeface="Muli Bold Bold"/>
                </a:rPr>
                <a:t>STRUCTURE</a:t>
              </a:r>
            </a:p>
          </p:txBody>
        </p:sp>
        <p:sp>
          <p:nvSpPr>
            <p:cNvPr name="TextBox 14" id="14"/>
            <p:cNvSpPr txBox="true"/>
            <p:nvPr/>
          </p:nvSpPr>
          <p:spPr>
            <a:xfrm rot="0">
              <a:off x="0" y="952433"/>
              <a:ext cx="9341639" cy="5663354"/>
            </a:xfrm>
            <a:prstGeom prst="rect">
              <a:avLst/>
            </a:prstGeom>
          </p:spPr>
          <p:txBody>
            <a:bodyPr anchor="t" rtlCol="false" tIns="0" lIns="0" bIns="0" rIns="0">
              <a:spAutoFit/>
            </a:bodyPr>
            <a:lstStyle/>
            <a:p>
              <a:pPr algn="just">
                <a:lnSpc>
                  <a:spcPts val="3079"/>
                </a:lnSpc>
              </a:pPr>
              <a:r>
                <a:rPr lang="en-US" sz="2199">
                  <a:solidFill>
                    <a:srgbClr val="0E2C4B"/>
                  </a:solidFill>
                  <a:latin typeface="Muli Regular"/>
                </a:rPr>
                <a:t>React is a free and open-source front-end JavaScript library for building user interfaces or UI components. React can be used as a base in the development of single-page or mobile applications.</a:t>
              </a:r>
            </a:p>
            <a:p>
              <a:pPr algn="just">
                <a:lnSpc>
                  <a:spcPts val="3079"/>
                </a:lnSpc>
              </a:pPr>
            </a:p>
            <a:p>
              <a:pPr algn="just">
                <a:lnSpc>
                  <a:spcPts val="3079"/>
                </a:lnSpc>
              </a:pPr>
              <a:r>
                <a:rPr lang="en-US" sz="2199">
                  <a:solidFill>
                    <a:srgbClr val="0E2C4B"/>
                  </a:solidFill>
                  <a:latin typeface="Muli Regular"/>
                </a:rPr>
                <a:t>In the front-End, React JS provides the </a:t>
              </a:r>
              <a:r>
                <a:rPr lang="en-US" sz="2199">
                  <a:solidFill>
                    <a:srgbClr val="F36825"/>
                  </a:solidFill>
                  <a:latin typeface="Muli Regular"/>
                </a:rPr>
                <a:t>basic structure</a:t>
              </a:r>
              <a:r>
                <a:rPr lang="en-US" sz="2199">
                  <a:solidFill>
                    <a:srgbClr val="0E2C4B"/>
                  </a:solidFill>
                  <a:latin typeface="Muli Regular"/>
                </a:rPr>
                <a:t> or skeleton to the project like the input fields, through which the user provides the password and account name or details and this details are then passed over to the Back-End using the React </a:t>
              </a:r>
              <a:r>
                <a:rPr lang="en-US" sz="2199">
                  <a:solidFill>
                    <a:srgbClr val="F36825"/>
                  </a:solidFill>
                  <a:latin typeface="Muli Regular"/>
                </a:rPr>
                <a:t>useState</a:t>
              </a:r>
              <a:r>
                <a:rPr lang="en-US" sz="2199">
                  <a:solidFill>
                    <a:srgbClr val="0E2C4B"/>
                  </a:solidFill>
                  <a:latin typeface="Muli Regular"/>
                </a:rPr>
                <a:t> and </a:t>
              </a:r>
              <a:r>
                <a:rPr lang="en-US" sz="2199">
                  <a:solidFill>
                    <a:srgbClr val="F36825"/>
                  </a:solidFill>
                  <a:latin typeface="Muli Regular"/>
                </a:rPr>
                <a:t>useEffect</a:t>
              </a:r>
              <a:r>
                <a:rPr lang="en-US" sz="2199">
                  <a:solidFill>
                    <a:srgbClr val="0E2C4B"/>
                  </a:solidFill>
                  <a:latin typeface="Muli Regular"/>
                </a:rPr>
                <a:t> concepts.</a:t>
              </a: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F2F3F4"/>
        </a:solidFill>
      </p:bgPr>
    </p:bg>
    <p:spTree>
      <p:nvGrpSpPr>
        <p:cNvPr id="1" name=""/>
        <p:cNvGrpSpPr/>
        <p:nvPr/>
      </p:nvGrpSpPr>
      <p:grpSpPr>
        <a:xfrm>
          <a:off x="0" y="0"/>
          <a:ext cx="0" cy="0"/>
          <a:chOff x="0" y="0"/>
          <a:chExt cx="0" cy="0"/>
        </a:xfrm>
      </p:grpSpPr>
      <p:sp>
        <p:nvSpPr>
          <p:cNvPr name="TextBox 2" id="2"/>
          <p:cNvSpPr txBox="true"/>
          <p:nvPr/>
        </p:nvSpPr>
        <p:spPr>
          <a:xfrm rot="0">
            <a:off x="1028700" y="495300"/>
            <a:ext cx="12269645" cy="2133600"/>
          </a:xfrm>
          <a:prstGeom prst="rect">
            <a:avLst/>
          </a:prstGeom>
        </p:spPr>
        <p:txBody>
          <a:bodyPr anchor="t" rtlCol="false" tIns="0" lIns="0" bIns="0" rIns="0">
            <a:spAutoFit/>
          </a:bodyPr>
          <a:lstStyle/>
          <a:p>
            <a:pPr>
              <a:lnSpc>
                <a:spcPts val="8400"/>
              </a:lnSpc>
            </a:pPr>
            <a:r>
              <a:rPr lang="en-US" sz="6999">
                <a:solidFill>
                  <a:srgbClr val="F36825"/>
                </a:solidFill>
                <a:latin typeface="Muli Bold Bold"/>
              </a:rPr>
              <a:t>zxcvbn </a:t>
            </a:r>
            <a:r>
              <a:rPr lang="en-US" sz="7000">
                <a:solidFill>
                  <a:srgbClr val="F36825"/>
                </a:solidFill>
                <a:latin typeface="Muli Bold Bold"/>
              </a:rPr>
              <a:t>Password  Strength </a:t>
            </a:r>
            <a:r>
              <a:rPr lang="en-US" sz="7000">
                <a:solidFill>
                  <a:srgbClr val="0E2C4B"/>
                </a:solidFill>
                <a:latin typeface="Muli Bold Bold"/>
              </a:rPr>
              <a:t>Estimator</a:t>
            </a:r>
          </a:p>
        </p:txBody>
      </p:sp>
      <p:grpSp>
        <p:nvGrpSpPr>
          <p:cNvPr name="Group 3" id="3"/>
          <p:cNvGrpSpPr/>
          <p:nvPr/>
        </p:nvGrpSpPr>
        <p:grpSpPr>
          <a:xfrm rot="0">
            <a:off x="1028700" y="2863485"/>
            <a:ext cx="16230600" cy="7252206"/>
            <a:chOff x="0" y="0"/>
            <a:chExt cx="12984480" cy="5801764"/>
          </a:xfrm>
        </p:grpSpPr>
        <p:sp>
          <p:nvSpPr>
            <p:cNvPr name="Freeform 4" id="4"/>
            <p:cNvSpPr/>
            <p:nvPr/>
          </p:nvSpPr>
          <p:spPr>
            <a:xfrm>
              <a:off x="0" y="0"/>
              <a:ext cx="12984480" cy="5801764"/>
            </a:xfrm>
            <a:custGeom>
              <a:avLst/>
              <a:gdLst/>
              <a:ahLst/>
              <a:cxnLst/>
              <a:rect r="r" b="b" t="t" l="l"/>
              <a:pathLst>
                <a:path h="5801764" w="12984480">
                  <a:moveTo>
                    <a:pt x="12860020" y="5801764"/>
                  </a:moveTo>
                  <a:lnTo>
                    <a:pt x="124460" y="5801764"/>
                  </a:lnTo>
                  <a:cubicBezTo>
                    <a:pt x="55880" y="5801764"/>
                    <a:pt x="0" y="5745884"/>
                    <a:pt x="0" y="5677304"/>
                  </a:cubicBezTo>
                  <a:lnTo>
                    <a:pt x="0" y="124460"/>
                  </a:lnTo>
                  <a:cubicBezTo>
                    <a:pt x="0" y="55880"/>
                    <a:pt x="55880" y="0"/>
                    <a:pt x="124460" y="0"/>
                  </a:cubicBezTo>
                  <a:lnTo>
                    <a:pt x="12860020" y="0"/>
                  </a:lnTo>
                  <a:cubicBezTo>
                    <a:pt x="12928600" y="0"/>
                    <a:pt x="12984480" y="55880"/>
                    <a:pt x="12984480" y="124460"/>
                  </a:cubicBezTo>
                  <a:lnTo>
                    <a:pt x="12984480" y="5677304"/>
                  </a:lnTo>
                  <a:cubicBezTo>
                    <a:pt x="12984480" y="5745885"/>
                    <a:pt x="12928600" y="5801764"/>
                    <a:pt x="12860020" y="5801764"/>
                  </a:cubicBezTo>
                  <a:close/>
                </a:path>
              </a:pathLst>
            </a:custGeom>
            <a:solidFill>
              <a:srgbClr val="FFFFFF"/>
            </a:solidFill>
          </p:spPr>
        </p:sp>
      </p:grpSp>
      <p:grpSp>
        <p:nvGrpSpPr>
          <p:cNvPr name="Group 5" id="5"/>
          <p:cNvGrpSpPr/>
          <p:nvPr/>
        </p:nvGrpSpPr>
        <p:grpSpPr>
          <a:xfrm rot="0">
            <a:off x="1384532" y="3966980"/>
            <a:ext cx="15518936" cy="4183674"/>
            <a:chOff x="0" y="0"/>
            <a:chExt cx="20691914" cy="5578232"/>
          </a:xfrm>
        </p:grpSpPr>
        <p:sp>
          <p:nvSpPr>
            <p:cNvPr name="TextBox 6" id="6"/>
            <p:cNvSpPr txBox="true"/>
            <p:nvPr/>
          </p:nvSpPr>
          <p:spPr>
            <a:xfrm rot="0">
              <a:off x="0" y="-38100"/>
              <a:ext cx="20691914" cy="481753"/>
            </a:xfrm>
            <a:prstGeom prst="rect">
              <a:avLst/>
            </a:prstGeom>
          </p:spPr>
          <p:txBody>
            <a:bodyPr anchor="t" rtlCol="false" tIns="0" lIns="0" bIns="0" rIns="0">
              <a:spAutoFit/>
            </a:bodyPr>
            <a:lstStyle/>
            <a:p>
              <a:pPr>
                <a:lnSpc>
                  <a:spcPts val="3079"/>
                </a:lnSpc>
              </a:pPr>
              <a:r>
                <a:rPr lang="en-US" sz="2199">
                  <a:solidFill>
                    <a:srgbClr val="F36825"/>
                  </a:solidFill>
                  <a:latin typeface="Muli Bold Bold"/>
                </a:rPr>
                <a:t>ZXCVBN </a:t>
              </a:r>
              <a:r>
                <a:rPr lang="en-US" sz="2199">
                  <a:solidFill>
                    <a:srgbClr val="0E2C4B"/>
                  </a:solidFill>
                  <a:latin typeface="Muli Bold Bold"/>
                </a:rPr>
                <a:t>PASSWORD STRENGTH ESTIMATOR TOOL</a:t>
              </a:r>
            </a:p>
          </p:txBody>
        </p:sp>
        <p:sp>
          <p:nvSpPr>
            <p:cNvPr name="TextBox 7" id="7"/>
            <p:cNvSpPr txBox="true"/>
            <p:nvPr/>
          </p:nvSpPr>
          <p:spPr>
            <a:xfrm rot="0">
              <a:off x="0" y="951198"/>
              <a:ext cx="20691914" cy="4627034"/>
            </a:xfrm>
            <a:prstGeom prst="rect">
              <a:avLst/>
            </a:prstGeom>
          </p:spPr>
          <p:txBody>
            <a:bodyPr anchor="t" rtlCol="false" tIns="0" lIns="0" bIns="0" rIns="0">
              <a:spAutoFit/>
            </a:bodyPr>
            <a:lstStyle/>
            <a:p>
              <a:pPr algn="just">
                <a:lnSpc>
                  <a:spcPts val="3079"/>
                </a:lnSpc>
              </a:pPr>
              <a:r>
                <a:rPr lang="en-US" sz="2199">
                  <a:solidFill>
                    <a:srgbClr val="0E2C4B"/>
                  </a:solidFill>
                  <a:latin typeface="Muli Regular"/>
                </a:rPr>
                <a:t>zxcvbn is a password strength estimator inspired by </a:t>
              </a:r>
              <a:r>
                <a:rPr lang="en-US" sz="2199">
                  <a:solidFill>
                    <a:srgbClr val="F36825"/>
                  </a:solidFill>
                  <a:latin typeface="Muli Regular"/>
                </a:rPr>
                <a:t>password crackers</a:t>
              </a:r>
              <a:r>
                <a:rPr lang="en-US" sz="2199">
                  <a:solidFill>
                    <a:srgbClr val="0E2C4B"/>
                  </a:solidFill>
                  <a:latin typeface="Muli Regular"/>
                </a:rPr>
                <a:t>. Through </a:t>
              </a:r>
              <a:r>
                <a:rPr lang="en-US" sz="2199">
                  <a:solidFill>
                    <a:srgbClr val="F36825"/>
                  </a:solidFill>
                  <a:latin typeface="Muli Regular"/>
                </a:rPr>
                <a:t>pattern matching</a:t>
              </a:r>
              <a:r>
                <a:rPr lang="en-US" sz="2199">
                  <a:solidFill>
                    <a:srgbClr val="0E2C4B"/>
                  </a:solidFill>
                  <a:latin typeface="Muli Regular"/>
                </a:rPr>
                <a:t> and </a:t>
              </a:r>
              <a:r>
                <a:rPr lang="en-US" sz="2199">
                  <a:solidFill>
                    <a:srgbClr val="F36825"/>
                  </a:solidFill>
                  <a:latin typeface="Muli Regular"/>
                </a:rPr>
                <a:t>conservative estimation</a:t>
              </a:r>
              <a:r>
                <a:rPr lang="en-US" sz="2199">
                  <a:solidFill>
                    <a:srgbClr val="0E2C4B"/>
                  </a:solidFill>
                  <a:latin typeface="Muli Regular"/>
                </a:rPr>
                <a:t>, it </a:t>
              </a:r>
              <a:r>
                <a:rPr lang="en-US" sz="2199">
                  <a:solidFill>
                    <a:srgbClr val="F36825"/>
                  </a:solidFill>
                  <a:latin typeface="Muli Regular"/>
                </a:rPr>
                <a:t>recognizes and weighs 30k common passwords</a:t>
              </a:r>
              <a:r>
                <a:rPr lang="en-US" sz="2199">
                  <a:solidFill>
                    <a:srgbClr val="0E2C4B"/>
                  </a:solidFill>
                  <a:latin typeface="Muli Regular"/>
                </a:rPr>
                <a:t>, common names and surnames according to </a:t>
              </a:r>
              <a:r>
                <a:rPr lang="en-US" sz="2199">
                  <a:solidFill>
                    <a:srgbClr val="F36825"/>
                  </a:solidFill>
                  <a:latin typeface="Muli Regular"/>
                </a:rPr>
                <a:t>US census data</a:t>
              </a:r>
              <a:r>
                <a:rPr lang="en-US" sz="2199">
                  <a:solidFill>
                    <a:srgbClr val="0E2C4B"/>
                  </a:solidFill>
                  <a:latin typeface="Muli Regular"/>
                </a:rPr>
                <a:t>, popular English words from Wikipedia and US television and movies, a</a:t>
              </a:r>
              <a:r>
                <a:rPr lang="en-US" sz="2199">
                  <a:solidFill>
                    <a:srgbClr val="0E2C4B"/>
                  </a:solidFill>
                  <a:latin typeface="Muli Regular"/>
                </a:rPr>
                <a:t>nd other common patterns like dates, repeats (aaa), sequences (abcd), keyboard patterns (qwertyuiop), and l33t speak.</a:t>
              </a:r>
            </a:p>
            <a:p>
              <a:pPr algn="just">
                <a:lnSpc>
                  <a:spcPts val="3079"/>
                </a:lnSpc>
              </a:pPr>
            </a:p>
            <a:p>
              <a:pPr algn="just">
                <a:lnSpc>
                  <a:spcPts val="3079"/>
                </a:lnSpc>
              </a:pPr>
              <a:r>
                <a:rPr lang="en-US" sz="2199">
                  <a:solidFill>
                    <a:srgbClr val="0E2C4B"/>
                  </a:solidFill>
                  <a:latin typeface="Muli Regular"/>
                </a:rPr>
                <a:t>We have</a:t>
              </a:r>
              <a:r>
                <a:rPr lang="en-US" sz="2199">
                  <a:solidFill>
                    <a:srgbClr val="0E2C4B"/>
                  </a:solidFill>
                  <a:latin typeface="Muli Regular"/>
                </a:rPr>
                <a:t> used zxcvbn as an algorithmic alternative to password composition policy — it is more </a:t>
              </a:r>
              <a:r>
                <a:rPr lang="en-US" sz="2199">
                  <a:solidFill>
                    <a:srgbClr val="F36825"/>
                  </a:solidFill>
                  <a:latin typeface="Muli Regular"/>
                </a:rPr>
                <a:t>secure</a:t>
              </a:r>
              <a:r>
                <a:rPr lang="en-US" sz="2199">
                  <a:solidFill>
                    <a:srgbClr val="0E2C4B"/>
                  </a:solidFill>
                  <a:latin typeface="Muli Regular"/>
                </a:rPr>
                <a:t>, </a:t>
              </a:r>
              <a:r>
                <a:rPr lang="en-US" sz="2199">
                  <a:solidFill>
                    <a:srgbClr val="F36825"/>
                  </a:solidFill>
                  <a:latin typeface="Muli Regular"/>
                </a:rPr>
                <a:t>flexible</a:t>
              </a:r>
              <a:r>
                <a:rPr lang="en-US" sz="2199">
                  <a:solidFill>
                    <a:srgbClr val="0E2C4B"/>
                  </a:solidFill>
                  <a:latin typeface="Muli Regular"/>
                </a:rPr>
                <a:t>, and usable when </a:t>
              </a:r>
              <a:r>
                <a:rPr lang="en-US" sz="2199">
                  <a:solidFill>
                    <a:srgbClr val="F36825"/>
                  </a:solidFill>
                  <a:latin typeface="Muli Regular"/>
                </a:rPr>
                <a:t>sites require a minimal complexity</a:t>
              </a:r>
              <a:r>
                <a:rPr lang="en-US" sz="2199">
                  <a:solidFill>
                    <a:srgbClr val="0E2C4B"/>
                  </a:solidFill>
                  <a:latin typeface="Muli Regular"/>
                </a:rPr>
                <a:t> score in place of annoying rules like "passwords must contain three of {lower, upper, numbers, symbols}".</a:t>
              </a:r>
            </a:p>
            <a:p>
              <a:pPr algn="just">
                <a:lnSpc>
                  <a:spcPts val="307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DAEtvTkHz2A</dc:identifier>
  <dcterms:modified xsi:type="dcterms:W3CDTF">2011-08-01T06:04:30Z</dcterms:modified>
  <cp:revision>1</cp:revision>
  <dc:title>Orange and Blue 3D Elements Technology in Business and at Work Presentation</dc:title>
</cp:coreProperties>
</file>